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pptx" ContentType="application/vnd.openxmlformats-officedocument.presentationml.presentation"/>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4" r:id="rId2"/>
    <p:sldId id="263" r:id="rId3"/>
    <p:sldId id="262"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山本 聡" initials="山本"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586" autoAdjust="0"/>
  </p:normalViewPr>
  <p:slideViewPr>
    <p:cSldViewPr>
      <p:cViewPr>
        <p:scale>
          <a:sx n="99" d="100"/>
          <a:sy n="99" d="100"/>
        </p:scale>
        <p:origin x="-732" y="4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E8F378-778C-44D2-93C6-F7C290C1A64F}" type="doc">
      <dgm:prSet loTypeId="urn:microsoft.com/office/officeart/2005/8/layout/hierarchy1" loCatId="hierarchy" qsTypeId="urn:microsoft.com/office/officeart/2005/8/quickstyle/simple1" qsCatId="simple" csTypeId="urn:microsoft.com/office/officeart/2005/8/colors/accent6_2" csCatId="accent6" phldr="1"/>
      <dgm:spPr/>
      <dgm:t>
        <a:bodyPr/>
        <a:lstStyle/>
        <a:p>
          <a:endParaRPr lang="vi-VN"/>
        </a:p>
      </dgm:t>
    </dgm:pt>
    <dgm:pt modelId="{D6CE4B83-1427-4940-A623-716AE683231E}">
      <dgm:prSet phldrT="[Văn bản]" custT="1"/>
      <dgm:spPr/>
      <dgm:t>
        <a:bodyPr/>
        <a:lstStyle/>
        <a:p>
          <a:r>
            <a:rPr lang="en-US" sz="1200" dirty="0">
              <a:latin typeface="Times New Roman" panose="02020603050405020304" pitchFamily="18" charset="0"/>
              <a:cs typeface="Times New Roman" panose="02020603050405020304" pitchFamily="18" charset="0"/>
            </a:rPr>
            <a:t>Vice minister of MARD</a:t>
          </a:r>
          <a:endParaRPr lang="vi-VN" sz="1200" dirty="0">
            <a:latin typeface="Times New Roman" panose="02020603050405020304" pitchFamily="18" charset="0"/>
            <a:cs typeface="Times New Roman" panose="02020603050405020304" pitchFamily="18" charset="0"/>
          </a:endParaRPr>
        </a:p>
      </dgm:t>
    </dgm:pt>
    <dgm:pt modelId="{71324B38-AFC9-47F7-9385-9D4FFE811F24}" type="parTrans" cxnId="{059EA00C-325F-4FBC-A767-3DF0CD2516AC}">
      <dgm:prSet/>
      <dgm:spPr/>
      <dgm:t>
        <a:bodyPr/>
        <a:lstStyle/>
        <a:p>
          <a:endParaRPr lang="vi-VN"/>
        </a:p>
      </dgm:t>
    </dgm:pt>
    <dgm:pt modelId="{0F942276-5D44-4318-8373-5F22C4EC3C93}" type="sibTrans" cxnId="{059EA00C-325F-4FBC-A767-3DF0CD2516AC}">
      <dgm:prSet/>
      <dgm:spPr/>
      <dgm:t>
        <a:bodyPr/>
        <a:lstStyle/>
        <a:p>
          <a:endParaRPr lang="vi-VN"/>
        </a:p>
      </dgm:t>
    </dgm:pt>
    <dgm:pt modelId="{284090C4-8E8E-4F17-84D9-4FFD954072E3}">
      <dgm:prSet phldrT="[Văn bản]" custT="1"/>
      <dgm:spPr/>
      <dgm:t>
        <a:bodyPr vert="vert270"/>
        <a:lstStyle/>
        <a:p>
          <a:r>
            <a:rPr lang="en-US" sz="900" dirty="0">
              <a:latin typeface="Times New Roman" panose="02020603050405020304" pitchFamily="18" charset="0"/>
              <a:cs typeface="Times New Roman" panose="02020603050405020304" pitchFamily="18" charset="0"/>
            </a:rPr>
            <a:t>Director of ICD</a:t>
          </a:r>
          <a:endParaRPr lang="vi-VN" sz="900" dirty="0">
            <a:latin typeface="Times New Roman" panose="02020603050405020304" pitchFamily="18" charset="0"/>
            <a:cs typeface="Times New Roman" panose="02020603050405020304" pitchFamily="18" charset="0"/>
          </a:endParaRPr>
        </a:p>
      </dgm:t>
    </dgm:pt>
    <dgm:pt modelId="{474E37B8-466C-4906-9C84-A616AD70D6C6}" type="parTrans" cxnId="{3D4F9905-C9CB-44C3-A2B5-6BCBB15545FE}">
      <dgm:prSet/>
      <dgm:spPr/>
      <dgm:t>
        <a:bodyPr/>
        <a:lstStyle/>
        <a:p>
          <a:endParaRPr lang="vi-VN"/>
        </a:p>
      </dgm:t>
    </dgm:pt>
    <dgm:pt modelId="{B8C141FC-DDB6-44B9-834D-9084B297CE5F}" type="sibTrans" cxnId="{3D4F9905-C9CB-44C3-A2B5-6BCBB15545FE}">
      <dgm:prSet/>
      <dgm:spPr/>
      <dgm:t>
        <a:bodyPr/>
        <a:lstStyle/>
        <a:p>
          <a:endParaRPr lang="vi-VN"/>
        </a:p>
      </dgm:t>
    </dgm:pt>
    <dgm:pt modelId="{B8CFC39C-4943-4B43-BF20-FBAC6563CB53}">
      <dgm:prSet phldrT="[Văn bản]" custT="1"/>
      <dgm:spPr/>
      <dgm:t>
        <a:bodyPr vert="vert270"/>
        <a:lstStyle/>
        <a:p>
          <a:r>
            <a:rPr lang="en-US" sz="900" dirty="0">
              <a:latin typeface="Times New Roman" panose="02020603050405020304" pitchFamily="18" charset="0"/>
              <a:cs typeface="Times New Roman" panose="02020603050405020304" pitchFamily="18" charset="0"/>
            </a:rPr>
            <a:t>Director of DSTE</a:t>
          </a:r>
          <a:endParaRPr lang="vi-VN" sz="900" dirty="0">
            <a:latin typeface="Times New Roman" panose="02020603050405020304" pitchFamily="18" charset="0"/>
            <a:cs typeface="Times New Roman" panose="02020603050405020304" pitchFamily="18" charset="0"/>
          </a:endParaRPr>
        </a:p>
      </dgm:t>
    </dgm:pt>
    <dgm:pt modelId="{771BE000-2446-472B-8661-5BDD8A8052C0}" type="parTrans" cxnId="{B55143D7-F5F7-4968-86AC-58E5F497BCBF}">
      <dgm:prSet/>
      <dgm:spPr/>
      <dgm:t>
        <a:bodyPr/>
        <a:lstStyle/>
        <a:p>
          <a:endParaRPr lang="vi-VN"/>
        </a:p>
      </dgm:t>
    </dgm:pt>
    <dgm:pt modelId="{C2C3D3AC-2818-4ADF-816C-1C747EB0BB2A}" type="sibTrans" cxnId="{B55143D7-F5F7-4968-86AC-58E5F497BCBF}">
      <dgm:prSet/>
      <dgm:spPr/>
      <dgm:t>
        <a:bodyPr/>
        <a:lstStyle/>
        <a:p>
          <a:endParaRPr lang="vi-VN"/>
        </a:p>
      </dgm:t>
    </dgm:pt>
    <dgm:pt modelId="{B9E22749-9A15-4E8E-BA6A-BE5699A45F86}">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a:t>
          </a:r>
          <a:r>
            <a:rPr lang="en-US" sz="900" dirty="0" err="1">
              <a:latin typeface="Times New Roman" panose="02020603050405020304" pitchFamily="18" charset="0"/>
              <a:cs typeface="Times New Roman" panose="02020603050405020304" pitchFamily="18" charset="0"/>
            </a:rPr>
            <a:t>GDFi</a:t>
          </a:r>
          <a:r>
            <a:rPr lang="en-US" sz="900" dirty="0">
              <a:latin typeface="Times New Roman" panose="02020603050405020304" pitchFamily="18" charset="0"/>
              <a:cs typeface="Times New Roman" panose="02020603050405020304" pitchFamily="18" charset="0"/>
            </a:rPr>
            <a:t> </a:t>
          </a:r>
          <a:endParaRPr lang="vi-VN" sz="900" dirty="0">
            <a:latin typeface="Times New Roman" panose="02020603050405020304" pitchFamily="18" charset="0"/>
            <a:cs typeface="Times New Roman" panose="02020603050405020304" pitchFamily="18" charset="0"/>
          </a:endParaRPr>
        </a:p>
      </dgm:t>
    </dgm:pt>
    <dgm:pt modelId="{FB5C4482-9A70-4336-9FC2-C1CB154386AA}" type="parTrans" cxnId="{87989DEB-D34F-4CB3-B9D0-A661A703FD25}">
      <dgm:prSet/>
      <dgm:spPr/>
      <dgm:t>
        <a:bodyPr/>
        <a:lstStyle/>
        <a:p>
          <a:endParaRPr lang="vi-VN"/>
        </a:p>
      </dgm:t>
    </dgm:pt>
    <dgm:pt modelId="{32DD44BF-095A-48C8-90B7-AF0C5474FD92}" type="sibTrans" cxnId="{87989DEB-D34F-4CB3-B9D0-A661A703FD25}">
      <dgm:prSet/>
      <dgm:spPr/>
      <dgm:t>
        <a:bodyPr/>
        <a:lstStyle/>
        <a:p>
          <a:endParaRPr lang="vi-VN"/>
        </a:p>
      </dgm:t>
    </dgm:pt>
    <dgm:pt modelId="{C1E47911-57D3-4547-8C10-2E83A667F9B9}">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GDF </a:t>
          </a:r>
          <a:endParaRPr lang="vi-VN" sz="900" dirty="0">
            <a:latin typeface="Times New Roman" panose="02020603050405020304" pitchFamily="18" charset="0"/>
            <a:cs typeface="Times New Roman" panose="02020603050405020304" pitchFamily="18" charset="0"/>
          </a:endParaRPr>
        </a:p>
      </dgm:t>
    </dgm:pt>
    <dgm:pt modelId="{C2E29256-5CEB-418C-ABBD-02555A354555}" type="parTrans" cxnId="{D99BE4D8-509E-4E75-A899-3C63457E2DDB}">
      <dgm:prSet/>
      <dgm:spPr/>
      <dgm:t>
        <a:bodyPr/>
        <a:lstStyle/>
        <a:p>
          <a:endParaRPr lang="vi-VN"/>
        </a:p>
      </dgm:t>
    </dgm:pt>
    <dgm:pt modelId="{6C26DF55-A411-4423-8E2A-15F10C3D0461}" type="sibTrans" cxnId="{D99BE4D8-509E-4E75-A899-3C63457E2DDB}">
      <dgm:prSet/>
      <dgm:spPr/>
      <dgm:t>
        <a:bodyPr/>
        <a:lstStyle/>
        <a:p>
          <a:endParaRPr lang="vi-VN"/>
        </a:p>
      </dgm:t>
    </dgm:pt>
    <dgm:pt modelId="{ABB64A03-6F51-48EA-AAC9-4D71A0F7745D}">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ICD</a:t>
          </a:r>
          <a:endParaRPr lang="vi-VN" sz="900" dirty="0">
            <a:latin typeface="Times New Roman" panose="02020603050405020304" pitchFamily="18" charset="0"/>
            <a:cs typeface="Times New Roman" panose="02020603050405020304" pitchFamily="18" charset="0"/>
          </a:endParaRPr>
        </a:p>
      </dgm:t>
    </dgm:pt>
    <dgm:pt modelId="{448F535C-C725-43E5-A63A-35B334D76ABB}" type="parTrans" cxnId="{7A293A56-6A01-495F-864D-E112B2A34938}">
      <dgm:prSet/>
      <dgm:spPr/>
      <dgm:t>
        <a:bodyPr/>
        <a:lstStyle/>
        <a:p>
          <a:endParaRPr lang="vi-VN"/>
        </a:p>
      </dgm:t>
    </dgm:pt>
    <dgm:pt modelId="{19BD38F9-8A7D-4DDB-95EC-EB737742BE71}" type="sibTrans" cxnId="{7A293A56-6A01-495F-864D-E112B2A34938}">
      <dgm:prSet/>
      <dgm:spPr/>
      <dgm:t>
        <a:bodyPr/>
        <a:lstStyle/>
        <a:p>
          <a:endParaRPr lang="vi-VN"/>
        </a:p>
      </dgm:t>
    </dgm:pt>
    <dgm:pt modelId="{79BC1287-00C6-4000-94B8-6E2791DB7410}">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DLH</a:t>
          </a:r>
          <a:endParaRPr lang="vi-VN" sz="900" dirty="0">
            <a:latin typeface="Times New Roman" panose="02020603050405020304" pitchFamily="18" charset="0"/>
            <a:cs typeface="Times New Roman" panose="02020603050405020304" pitchFamily="18" charset="0"/>
          </a:endParaRPr>
        </a:p>
      </dgm:t>
    </dgm:pt>
    <dgm:pt modelId="{ED886FC7-F19D-4E42-8056-371B7F167EEA}" type="parTrans" cxnId="{6FFED65A-4ADC-4718-89C7-764AA9A397A3}">
      <dgm:prSet/>
      <dgm:spPr/>
      <dgm:t>
        <a:bodyPr/>
        <a:lstStyle/>
        <a:p>
          <a:endParaRPr lang="vi-VN"/>
        </a:p>
      </dgm:t>
    </dgm:pt>
    <dgm:pt modelId="{FA4D3F29-54AA-4990-A518-B9A5591C265E}" type="sibTrans" cxnId="{6FFED65A-4ADC-4718-89C7-764AA9A397A3}">
      <dgm:prSet/>
      <dgm:spPr/>
      <dgm:t>
        <a:bodyPr/>
        <a:lstStyle/>
        <a:p>
          <a:endParaRPr lang="vi-VN"/>
        </a:p>
      </dgm:t>
    </dgm:pt>
    <dgm:pt modelId="{6ADB3EBE-32C7-4BB7-AD6C-121C016CF702}">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DCP</a:t>
          </a:r>
          <a:endParaRPr lang="vi-VN" sz="900" dirty="0">
            <a:latin typeface="Times New Roman" panose="02020603050405020304" pitchFamily="18" charset="0"/>
            <a:cs typeface="Times New Roman" panose="02020603050405020304" pitchFamily="18" charset="0"/>
          </a:endParaRPr>
        </a:p>
      </dgm:t>
    </dgm:pt>
    <dgm:pt modelId="{BDE88232-E653-4C09-A835-CF1DCA05D787}" type="parTrans" cxnId="{95E6E4EB-F413-44F2-8016-A941C953237C}">
      <dgm:prSet/>
      <dgm:spPr/>
      <dgm:t>
        <a:bodyPr/>
        <a:lstStyle/>
        <a:p>
          <a:endParaRPr lang="vi-VN"/>
        </a:p>
      </dgm:t>
    </dgm:pt>
    <dgm:pt modelId="{885F8DC1-EF59-4430-9152-893E2DC70EDC}" type="sibTrans" cxnId="{95E6E4EB-F413-44F2-8016-A941C953237C}">
      <dgm:prSet/>
      <dgm:spPr/>
      <dgm:t>
        <a:bodyPr/>
        <a:lstStyle/>
        <a:p>
          <a:endParaRPr lang="vi-VN"/>
        </a:p>
      </dgm:t>
    </dgm:pt>
    <dgm:pt modelId="{6414E9FB-9E37-4B6B-AB09-89C133757D04}">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DPTAS</a:t>
          </a:r>
          <a:endParaRPr lang="vi-VN" sz="900" dirty="0">
            <a:latin typeface="Times New Roman" panose="02020603050405020304" pitchFamily="18" charset="0"/>
            <a:cs typeface="Times New Roman" panose="02020603050405020304" pitchFamily="18" charset="0"/>
          </a:endParaRPr>
        </a:p>
      </dgm:t>
    </dgm:pt>
    <dgm:pt modelId="{7483692A-9697-4FF5-9831-1A8617932584}" type="parTrans" cxnId="{8278EF10-3CCE-4B4D-90FA-04864B339D5A}">
      <dgm:prSet/>
      <dgm:spPr/>
      <dgm:t>
        <a:bodyPr/>
        <a:lstStyle/>
        <a:p>
          <a:endParaRPr lang="vi-VN"/>
        </a:p>
      </dgm:t>
    </dgm:pt>
    <dgm:pt modelId="{244D6A04-0DEC-4706-B041-0B91605A8ABF}" type="sibTrans" cxnId="{8278EF10-3CCE-4B4D-90FA-04864B339D5A}">
      <dgm:prSet/>
      <dgm:spPr/>
      <dgm:t>
        <a:bodyPr/>
        <a:lstStyle/>
        <a:p>
          <a:endParaRPr lang="vi-VN"/>
        </a:p>
      </dgm:t>
    </dgm:pt>
    <dgm:pt modelId="{3319F907-F467-4A71-B0E8-5CF382971E13}">
      <dgm:prSet phldrT="[Văn bản]" custT="1"/>
      <dgm:spPr/>
      <dgm:t>
        <a:bodyPr vert="vert270"/>
        <a:lstStyle/>
        <a:p>
          <a:r>
            <a:rPr lang="en-US" sz="900" dirty="0">
              <a:latin typeface="Times New Roman" panose="02020603050405020304" pitchFamily="18" charset="0"/>
              <a:cs typeface="Times New Roman" panose="02020603050405020304" pitchFamily="18" charset="0"/>
            </a:rPr>
            <a:t>Deputy Director of DSTIC</a:t>
          </a:r>
          <a:endParaRPr lang="vi-VN" sz="900" dirty="0">
            <a:latin typeface="Times New Roman" panose="02020603050405020304" pitchFamily="18" charset="0"/>
            <a:cs typeface="Times New Roman" panose="02020603050405020304" pitchFamily="18" charset="0"/>
          </a:endParaRPr>
        </a:p>
      </dgm:t>
    </dgm:pt>
    <dgm:pt modelId="{9B388B29-92A5-40A9-B803-E38D7D8C5386}" type="parTrans" cxnId="{AC65830D-21B5-40E2-AD09-322913B74D7C}">
      <dgm:prSet/>
      <dgm:spPr/>
      <dgm:t>
        <a:bodyPr/>
        <a:lstStyle/>
        <a:p>
          <a:endParaRPr lang="vi-VN"/>
        </a:p>
      </dgm:t>
    </dgm:pt>
    <dgm:pt modelId="{A18FE1D1-9942-43FC-B833-51B9AED0571A}" type="sibTrans" cxnId="{AC65830D-21B5-40E2-AD09-322913B74D7C}">
      <dgm:prSet/>
      <dgm:spPr/>
      <dgm:t>
        <a:bodyPr/>
        <a:lstStyle/>
        <a:p>
          <a:endParaRPr lang="vi-VN"/>
        </a:p>
      </dgm:t>
    </dgm:pt>
    <dgm:pt modelId="{ABF7BE3F-B9CF-49BE-8186-44E4003A3D44}">
      <dgm:prSet phldrT="[Văn bản]" custT="1"/>
      <dgm:spPr/>
      <dgm:t>
        <a:bodyPr vert="vert270"/>
        <a:lstStyle/>
        <a:p>
          <a:r>
            <a:rPr lang="en-US" sz="900" dirty="0" err="1">
              <a:latin typeface="Times New Roman" panose="02020603050405020304" pitchFamily="18" charset="0"/>
              <a:cs typeface="Times New Roman" panose="02020603050405020304" pitchFamily="18" charset="0"/>
            </a:rPr>
            <a:t>Secreaty</a:t>
          </a:r>
          <a:r>
            <a:rPr lang="en-US" sz="900" dirty="0">
              <a:latin typeface="Times New Roman" panose="02020603050405020304" pitchFamily="18" charset="0"/>
              <a:cs typeface="Times New Roman" panose="02020603050405020304" pitchFamily="18" charset="0"/>
            </a:rPr>
            <a:t> of the Task Force</a:t>
          </a:r>
          <a:endParaRPr lang="vi-VN" sz="900" dirty="0">
            <a:latin typeface="Times New Roman" panose="02020603050405020304" pitchFamily="18" charset="0"/>
            <a:cs typeface="Times New Roman" panose="02020603050405020304" pitchFamily="18" charset="0"/>
          </a:endParaRPr>
        </a:p>
      </dgm:t>
    </dgm:pt>
    <dgm:pt modelId="{7E427A63-ADCE-4CB5-8A7E-3EA34DE432F5}" type="parTrans" cxnId="{54307E0F-7378-4586-8ED1-A08FD059C5A7}">
      <dgm:prSet/>
      <dgm:spPr/>
      <dgm:t>
        <a:bodyPr/>
        <a:lstStyle/>
        <a:p>
          <a:endParaRPr lang="vi-VN"/>
        </a:p>
      </dgm:t>
    </dgm:pt>
    <dgm:pt modelId="{2DC06A7A-0F30-47E8-83C5-B874111BB3DA}" type="sibTrans" cxnId="{54307E0F-7378-4586-8ED1-A08FD059C5A7}">
      <dgm:prSet/>
      <dgm:spPr/>
      <dgm:t>
        <a:bodyPr/>
        <a:lstStyle/>
        <a:p>
          <a:endParaRPr lang="vi-VN"/>
        </a:p>
      </dgm:t>
    </dgm:pt>
    <dgm:pt modelId="{9C53700E-52A1-4B41-80B9-3D4AE5B4B912}" type="pres">
      <dgm:prSet presAssocID="{2EE8F378-778C-44D2-93C6-F7C290C1A64F}" presName="hierChild1" presStyleCnt="0">
        <dgm:presLayoutVars>
          <dgm:chPref val="1"/>
          <dgm:dir/>
          <dgm:animOne val="branch"/>
          <dgm:animLvl val="lvl"/>
          <dgm:resizeHandles/>
        </dgm:presLayoutVars>
      </dgm:prSet>
      <dgm:spPr/>
      <dgm:t>
        <a:bodyPr/>
        <a:lstStyle/>
        <a:p>
          <a:endParaRPr lang="en-US"/>
        </a:p>
      </dgm:t>
    </dgm:pt>
    <dgm:pt modelId="{EB5730F4-03D5-4547-98F4-0D768C757CCD}" type="pres">
      <dgm:prSet presAssocID="{D6CE4B83-1427-4940-A623-716AE683231E}" presName="hierRoot1" presStyleCnt="0"/>
      <dgm:spPr/>
    </dgm:pt>
    <dgm:pt modelId="{FC938B16-DE65-4351-9825-546E6FB7BF97}" type="pres">
      <dgm:prSet presAssocID="{D6CE4B83-1427-4940-A623-716AE683231E}" presName="composite" presStyleCnt="0"/>
      <dgm:spPr/>
    </dgm:pt>
    <dgm:pt modelId="{38255F29-49E1-40A7-A2C9-2E8ED8842095}" type="pres">
      <dgm:prSet presAssocID="{D6CE4B83-1427-4940-A623-716AE683231E}" presName="background" presStyleLbl="node0" presStyleIdx="0" presStyleCnt="1"/>
      <dgm:spPr/>
    </dgm:pt>
    <dgm:pt modelId="{A7DF2217-CF0C-4FED-A715-ACA8A8D49C93}" type="pres">
      <dgm:prSet presAssocID="{D6CE4B83-1427-4940-A623-716AE683231E}" presName="text" presStyleLbl="fgAcc0" presStyleIdx="0" presStyleCnt="1" custScaleX="442328" custScaleY="142934">
        <dgm:presLayoutVars>
          <dgm:chPref val="3"/>
        </dgm:presLayoutVars>
      </dgm:prSet>
      <dgm:spPr/>
      <dgm:t>
        <a:bodyPr/>
        <a:lstStyle/>
        <a:p>
          <a:endParaRPr lang="en-US"/>
        </a:p>
      </dgm:t>
    </dgm:pt>
    <dgm:pt modelId="{442A2FF6-0987-436C-AC66-274E96E3DED6}" type="pres">
      <dgm:prSet presAssocID="{D6CE4B83-1427-4940-A623-716AE683231E}" presName="hierChild2" presStyleCnt="0"/>
      <dgm:spPr/>
    </dgm:pt>
    <dgm:pt modelId="{0B28E4FC-C694-4945-A6B6-5BE16DD8B6F3}" type="pres">
      <dgm:prSet presAssocID="{474E37B8-466C-4906-9C84-A616AD70D6C6}" presName="Name10" presStyleLbl="parChTrans1D2" presStyleIdx="0" presStyleCnt="10"/>
      <dgm:spPr/>
      <dgm:t>
        <a:bodyPr/>
        <a:lstStyle/>
        <a:p>
          <a:endParaRPr lang="en-US"/>
        </a:p>
      </dgm:t>
    </dgm:pt>
    <dgm:pt modelId="{C6CD2DF2-FCC1-48FA-8F7D-9AC06BFF17CD}" type="pres">
      <dgm:prSet presAssocID="{284090C4-8E8E-4F17-84D9-4FFD954072E3}" presName="hierRoot2" presStyleCnt="0"/>
      <dgm:spPr/>
    </dgm:pt>
    <dgm:pt modelId="{F9162B6C-6422-4A19-8B5C-34548AAA519A}" type="pres">
      <dgm:prSet presAssocID="{284090C4-8E8E-4F17-84D9-4FFD954072E3}" presName="composite2" presStyleCnt="0"/>
      <dgm:spPr/>
    </dgm:pt>
    <dgm:pt modelId="{03CC4614-E4D4-4154-9218-017E746E3E81}" type="pres">
      <dgm:prSet presAssocID="{284090C4-8E8E-4F17-84D9-4FFD954072E3}" presName="background2" presStyleLbl="node2" presStyleIdx="0" presStyleCnt="10"/>
      <dgm:spPr/>
    </dgm:pt>
    <dgm:pt modelId="{A8219246-33FD-4A84-ACC5-E2460052B734}" type="pres">
      <dgm:prSet presAssocID="{284090C4-8E8E-4F17-84D9-4FFD954072E3}" presName="text2" presStyleLbl="fgAcc2" presStyleIdx="0" presStyleCnt="10" custScaleX="74376" custScaleY="398810">
        <dgm:presLayoutVars>
          <dgm:chPref val="3"/>
        </dgm:presLayoutVars>
      </dgm:prSet>
      <dgm:spPr/>
      <dgm:t>
        <a:bodyPr/>
        <a:lstStyle/>
        <a:p>
          <a:endParaRPr lang="en-US"/>
        </a:p>
      </dgm:t>
    </dgm:pt>
    <dgm:pt modelId="{E7D68FD3-F199-4727-9934-A95A65D1D919}" type="pres">
      <dgm:prSet presAssocID="{284090C4-8E8E-4F17-84D9-4FFD954072E3}" presName="hierChild3" presStyleCnt="0"/>
      <dgm:spPr/>
    </dgm:pt>
    <dgm:pt modelId="{50106219-1DD2-47B9-8392-2C630476FDE3}" type="pres">
      <dgm:prSet presAssocID="{C2E29256-5CEB-418C-ABBD-02555A354555}" presName="Name10" presStyleLbl="parChTrans1D2" presStyleIdx="1" presStyleCnt="10"/>
      <dgm:spPr/>
      <dgm:t>
        <a:bodyPr/>
        <a:lstStyle/>
        <a:p>
          <a:endParaRPr lang="en-US"/>
        </a:p>
      </dgm:t>
    </dgm:pt>
    <dgm:pt modelId="{D33B9ADB-FA42-4294-84DF-BFF09F0B8630}" type="pres">
      <dgm:prSet presAssocID="{C1E47911-57D3-4547-8C10-2E83A667F9B9}" presName="hierRoot2" presStyleCnt="0"/>
      <dgm:spPr/>
    </dgm:pt>
    <dgm:pt modelId="{F2D384AB-2A1E-4FC3-93D9-B7C66047729A}" type="pres">
      <dgm:prSet presAssocID="{C1E47911-57D3-4547-8C10-2E83A667F9B9}" presName="composite2" presStyleCnt="0"/>
      <dgm:spPr/>
    </dgm:pt>
    <dgm:pt modelId="{F47A4B23-2319-43F1-B6FB-C4F87397570A}" type="pres">
      <dgm:prSet presAssocID="{C1E47911-57D3-4547-8C10-2E83A667F9B9}" presName="background2" presStyleLbl="node2" presStyleIdx="1" presStyleCnt="10"/>
      <dgm:spPr/>
    </dgm:pt>
    <dgm:pt modelId="{B397BA1B-CB0F-4793-B959-74F4B13200E4}" type="pres">
      <dgm:prSet presAssocID="{C1E47911-57D3-4547-8C10-2E83A667F9B9}" presName="text2" presStyleLbl="fgAcc2" presStyleIdx="1" presStyleCnt="10" custScaleY="403768">
        <dgm:presLayoutVars>
          <dgm:chPref val="3"/>
        </dgm:presLayoutVars>
      </dgm:prSet>
      <dgm:spPr/>
      <dgm:t>
        <a:bodyPr/>
        <a:lstStyle/>
        <a:p>
          <a:endParaRPr lang="en-US"/>
        </a:p>
      </dgm:t>
    </dgm:pt>
    <dgm:pt modelId="{1B744302-EA63-4576-817B-6F9E955DB2D7}" type="pres">
      <dgm:prSet presAssocID="{C1E47911-57D3-4547-8C10-2E83A667F9B9}" presName="hierChild3" presStyleCnt="0"/>
      <dgm:spPr/>
    </dgm:pt>
    <dgm:pt modelId="{666406B8-40C9-4E88-830E-D97A8BDFAC03}" type="pres">
      <dgm:prSet presAssocID="{FB5C4482-9A70-4336-9FC2-C1CB154386AA}" presName="Name10" presStyleLbl="parChTrans1D2" presStyleIdx="2" presStyleCnt="10"/>
      <dgm:spPr/>
      <dgm:t>
        <a:bodyPr/>
        <a:lstStyle/>
        <a:p>
          <a:endParaRPr lang="en-US"/>
        </a:p>
      </dgm:t>
    </dgm:pt>
    <dgm:pt modelId="{0187D708-0351-4DA1-A24A-D418D11A353C}" type="pres">
      <dgm:prSet presAssocID="{B9E22749-9A15-4E8E-BA6A-BE5699A45F86}" presName="hierRoot2" presStyleCnt="0"/>
      <dgm:spPr/>
    </dgm:pt>
    <dgm:pt modelId="{16AC91AD-0EA2-46F7-9300-7C761A57AF35}" type="pres">
      <dgm:prSet presAssocID="{B9E22749-9A15-4E8E-BA6A-BE5699A45F86}" presName="composite2" presStyleCnt="0"/>
      <dgm:spPr/>
    </dgm:pt>
    <dgm:pt modelId="{9D1D3EDF-B7DC-4733-8300-91518F8CF93B}" type="pres">
      <dgm:prSet presAssocID="{B9E22749-9A15-4E8E-BA6A-BE5699A45F86}" presName="background2" presStyleLbl="node2" presStyleIdx="2" presStyleCnt="10"/>
      <dgm:spPr/>
    </dgm:pt>
    <dgm:pt modelId="{502F6B4B-9ED2-4F08-A960-740DB7E99A40}" type="pres">
      <dgm:prSet presAssocID="{B9E22749-9A15-4E8E-BA6A-BE5699A45F86}" presName="text2" presStyleLbl="fgAcc2" presStyleIdx="2" presStyleCnt="10" custScaleY="420734">
        <dgm:presLayoutVars>
          <dgm:chPref val="3"/>
        </dgm:presLayoutVars>
      </dgm:prSet>
      <dgm:spPr/>
      <dgm:t>
        <a:bodyPr/>
        <a:lstStyle/>
        <a:p>
          <a:endParaRPr lang="en-US"/>
        </a:p>
      </dgm:t>
    </dgm:pt>
    <dgm:pt modelId="{3A824856-CB0A-449F-8F7B-3C916A5587C2}" type="pres">
      <dgm:prSet presAssocID="{B9E22749-9A15-4E8E-BA6A-BE5699A45F86}" presName="hierChild3" presStyleCnt="0"/>
      <dgm:spPr/>
    </dgm:pt>
    <dgm:pt modelId="{CCEF2098-0259-44F9-B5C6-C132FA71BE06}" type="pres">
      <dgm:prSet presAssocID="{771BE000-2446-472B-8661-5BDD8A8052C0}" presName="Name10" presStyleLbl="parChTrans1D2" presStyleIdx="3" presStyleCnt="10"/>
      <dgm:spPr/>
      <dgm:t>
        <a:bodyPr/>
        <a:lstStyle/>
        <a:p>
          <a:endParaRPr lang="en-US"/>
        </a:p>
      </dgm:t>
    </dgm:pt>
    <dgm:pt modelId="{A97214CE-B177-45EC-A814-96197ECDA916}" type="pres">
      <dgm:prSet presAssocID="{B8CFC39C-4943-4B43-BF20-FBAC6563CB53}" presName="hierRoot2" presStyleCnt="0"/>
      <dgm:spPr/>
    </dgm:pt>
    <dgm:pt modelId="{0C976801-EFA3-4959-B9A1-7AE3BC0F88BB}" type="pres">
      <dgm:prSet presAssocID="{B8CFC39C-4943-4B43-BF20-FBAC6563CB53}" presName="composite2" presStyleCnt="0"/>
      <dgm:spPr/>
    </dgm:pt>
    <dgm:pt modelId="{C2D7887F-7F13-45C6-B5B4-94F2861B6F90}" type="pres">
      <dgm:prSet presAssocID="{B8CFC39C-4943-4B43-BF20-FBAC6563CB53}" presName="background2" presStyleLbl="node2" presStyleIdx="3" presStyleCnt="10"/>
      <dgm:spPr/>
    </dgm:pt>
    <dgm:pt modelId="{CB0AF2F8-06A1-4478-AE58-915590132B99}" type="pres">
      <dgm:prSet presAssocID="{B8CFC39C-4943-4B43-BF20-FBAC6563CB53}" presName="text2" presStyleLbl="fgAcc2" presStyleIdx="3" presStyleCnt="10" custScaleX="86275" custScaleY="412101">
        <dgm:presLayoutVars>
          <dgm:chPref val="3"/>
        </dgm:presLayoutVars>
      </dgm:prSet>
      <dgm:spPr/>
      <dgm:t>
        <a:bodyPr/>
        <a:lstStyle/>
        <a:p>
          <a:endParaRPr lang="en-US"/>
        </a:p>
      </dgm:t>
    </dgm:pt>
    <dgm:pt modelId="{12F5C916-0F05-406C-825F-F087DA6E5DBD}" type="pres">
      <dgm:prSet presAssocID="{B8CFC39C-4943-4B43-BF20-FBAC6563CB53}" presName="hierChild3" presStyleCnt="0"/>
      <dgm:spPr/>
    </dgm:pt>
    <dgm:pt modelId="{0FAFFF86-C6DB-442A-83A1-26B848E8ED15}" type="pres">
      <dgm:prSet presAssocID="{448F535C-C725-43E5-A63A-35B334D76ABB}" presName="Name10" presStyleLbl="parChTrans1D2" presStyleIdx="4" presStyleCnt="10"/>
      <dgm:spPr/>
      <dgm:t>
        <a:bodyPr/>
        <a:lstStyle/>
        <a:p>
          <a:endParaRPr lang="en-US"/>
        </a:p>
      </dgm:t>
    </dgm:pt>
    <dgm:pt modelId="{A552A361-7DF0-40E2-99FE-B256030C7318}" type="pres">
      <dgm:prSet presAssocID="{ABB64A03-6F51-48EA-AAC9-4D71A0F7745D}" presName="hierRoot2" presStyleCnt="0"/>
      <dgm:spPr/>
    </dgm:pt>
    <dgm:pt modelId="{B798566C-F0C6-4495-8B37-28039BF5ED8D}" type="pres">
      <dgm:prSet presAssocID="{ABB64A03-6F51-48EA-AAC9-4D71A0F7745D}" presName="composite2" presStyleCnt="0"/>
      <dgm:spPr/>
    </dgm:pt>
    <dgm:pt modelId="{6E3CA639-90F7-4FDF-BE6B-4B902212923C}" type="pres">
      <dgm:prSet presAssocID="{ABB64A03-6F51-48EA-AAC9-4D71A0F7745D}" presName="background2" presStyleLbl="node2" presStyleIdx="4" presStyleCnt="10"/>
      <dgm:spPr/>
    </dgm:pt>
    <dgm:pt modelId="{E5A73CC1-4BEB-4332-874C-7AF2D2AD2F38}" type="pres">
      <dgm:prSet presAssocID="{ABB64A03-6F51-48EA-AAC9-4D71A0F7745D}" presName="text2" presStyleLbl="fgAcc2" presStyleIdx="4" presStyleCnt="10" custScaleY="418523">
        <dgm:presLayoutVars>
          <dgm:chPref val="3"/>
        </dgm:presLayoutVars>
      </dgm:prSet>
      <dgm:spPr/>
      <dgm:t>
        <a:bodyPr/>
        <a:lstStyle/>
        <a:p>
          <a:endParaRPr lang="en-US"/>
        </a:p>
      </dgm:t>
    </dgm:pt>
    <dgm:pt modelId="{E13F2580-99C5-4A1D-BE46-0A2686467AC5}" type="pres">
      <dgm:prSet presAssocID="{ABB64A03-6F51-48EA-AAC9-4D71A0F7745D}" presName="hierChild3" presStyleCnt="0"/>
      <dgm:spPr/>
    </dgm:pt>
    <dgm:pt modelId="{32E43DFE-210A-4A7A-8E2E-F382A4234D00}" type="pres">
      <dgm:prSet presAssocID="{ED886FC7-F19D-4E42-8056-371B7F167EEA}" presName="Name10" presStyleLbl="parChTrans1D2" presStyleIdx="5" presStyleCnt="10"/>
      <dgm:spPr/>
      <dgm:t>
        <a:bodyPr/>
        <a:lstStyle/>
        <a:p>
          <a:endParaRPr lang="en-US"/>
        </a:p>
      </dgm:t>
    </dgm:pt>
    <dgm:pt modelId="{38AE65E3-06DE-4A47-BB58-19A0E96B5415}" type="pres">
      <dgm:prSet presAssocID="{79BC1287-00C6-4000-94B8-6E2791DB7410}" presName="hierRoot2" presStyleCnt="0"/>
      <dgm:spPr/>
    </dgm:pt>
    <dgm:pt modelId="{26ED9AFC-1E9C-4D6A-8C87-EAC95D175F4F}" type="pres">
      <dgm:prSet presAssocID="{79BC1287-00C6-4000-94B8-6E2791DB7410}" presName="composite2" presStyleCnt="0"/>
      <dgm:spPr/>
    </dgm:pt>
    <dgm:pt modelId="{9F266741-20C2-4331-8663-122F9FEC3657}" type="pres">
      <dgm:prSet presAssocID="{79BC1287-00C6-4000-94B8-6E2791DB7410}" presName="background2" presStyleLbl="node2" presStyleIdx="5" presStyleCnt="10"/>
      <dgm:spPr/>
    </dgm:pt>
    <dgm:pt modelId="{74E5E8C3-B800-4559-982E-3C1A13D6CFB1}" type="pres">
      <dgm:prSet presAssocID="{79BC1287-00C6-4000-94B8-6E2791DB7410}" presName="text2" presStyleLbl="fgAcc2" presStyleIdx="5" presStyleCnt="10" custScaleY="402482">
        <dgm:presLayoutVars>
          <dgm:chPref val="3"/>
        </dgm:presLayoutVars>
      </dgm:prSet>
      <dgm:spPr/>
      <dgm:t>
        <a:bodyPr/>
        <a:lstStyle/>
        <a:p>
          <a:endParaRPr lang="en-US"/>
        </a:p>
      </dgm:t>
    </dgm:pt>
    <dgm:pt modelId="{0B1B66C9-1AF6-454A-917A-B10B7EB0BB80}" type="pres">
      <dgm:prSet presAssocID="{79BC1287-00C6-4000-94B8-6E2791DB7410}" presName="hierChild3" presStyleCnt="0"/>
      <dgm:spPr/>
    </dgm:pt>
    <dgm:pt modelId="{99621B62-9868-49FD-BF6D-DB45B3F7078F}" type="pres">
      <dgm:prSet presAssocID="{BDE88232-E653-4C09-A835-CF1DCA05D787}" presName="Name10" presStyleLbl="parChTrans1D2" presStyleIdx="6" presStyleCnt="10"/>
      <dgm:spPr/>
      <dgm:t>
        <a:bodyPr/>
        <a:lstStyle/>
        <a:p>
          <a:endParaRPr lang="en-US"/>
        </a:p>
      </dgm:t>
    </dgm:pt>
    <dgm:pt modelId="{8FA71286-F587-4A29-8195-1EB727CFB12B}" type="pres">
      <dgm:prSet presAssocID="{6ADB3EBE-32C7-4BB7-AD6C-121C016CF702}" presName="hierRoot2" presStyleCnt="0"/>
      <dgm:spPr/>
    </dgm:pt>
    <dgm:pt modelId="{8FD77270-56ED-4675-9947-E508F032EEDF}" type="pres">
      <dgm:prSet presAssocID="{6ADB3EBE-32C7-4BB7-AD6C-121C016CF702}" presName="composite2" presStyleCnt="0"/>
      <dgm:spPr/>
    </dgm:pt>
    <dgm:pt modelId="{804041AF-CC62-40A9-A3CA-E3344AAC1CB6}" type="pres">
      <dgm:prSet presAssocID="{6ADB3EBE-32C7-4BB7-AD6C-121C016CF702}" presName="background2" presStyleLbl="node2" presStyleIdx="6" presStyleCnt="10"/>
      <dgm:spPr/>
    </dgm:pt>
    <dgm:pt modelId="{A1BC50C4-38C1-4239-B3AD-8712AB7FB35B}" type="pres">
      <dgm:prSet presAssocID="{6ADB3EBE-32C7-4BB7-AD6C-121C016CF702}" presName="text2" presStyleLbl="fgAcc2" presStyleIdx="6" presStyleCnt="10" custScaleY="444069">
        <dgm:presLayoutVars>
          <dgm:chPref val="3"/>
        </dgm:presLayoutVars>
      </dgm:prSet>
      <dgm:spPr/>
      <dgm:t>
        <a:bodyPr/>
        <a:lstStyle/>
        <a:p>
          <a:endParaRPr lang="en-US"/>
        </a:p>
      </dgm:t>
    </dgm:pt>
    <dgm:pt modelId="{CB9AE9A2-9031-4133-A4E1-048060888884}" type="pres">
      <dgm:prSet presAssocID="{6ADB3EBE-32C7-4BB7-AD6C-121C016CF702}" presName="hierChild3" presStyleCnt="0"/>
      <dgm:spPr/>
    </dgm:pt>
    <dgm:pt modelId="{E3319C35-8D62-496D-AEBF-C879763D9D0E}" type="pres">
      <dgm:prSet presAssocID="{7483692A-9697-4FF5-9831-1A8617932584}" presName="Name10" presStyleLbl="parChTrans1D2" presStyleIdx="7" presStyleCnt="10"/>
      <dgm:spPr/>
      <dgm:t>
        <a:bodyPr/>
        <a:lstStyle/>
        <a:p>
          <a:endParaRPr lang="en-US"/>
        </a:p>
      </dgm:t>
    </dgm:pt>
    <dgm:pt modelId="{53B1CEAF-DF71-417D-BAE3-BBE869522287}" type="pres">
      <dgm:prSet presAssocID="{6414E9FB-9E37-4B6B-AB09-89C133757D04}" presName="hierRoot2" presStyleCnt="0"/>
      <dgm:spPr/>
    </dgm:pt>
    <dgm:pt modelId="{4855A3EF-9EDE-4770-A7E9-7D0B4E20AD88}" type="pres">
      <dgm:prSet presAssocID="{6414E9FB-9E37-4B6B-AB09-89C133757D04}" presName="composite2" presStyleCnt="0"/>
      <dgm:spPr/>
    </dgm:pt>
    <dgm:pt modelId="{77EB2BF2-F7BD-4E19-919E-8F006346B7F7}" type="pres">
      <dgm:prSet presAssocID="{6414E9FB-9E37-4B6B-AB09-89C133757D04}" presName="background2" presStyleLbl="node2" presStyleIdx="7" presStyleCnt="10"/>
      <dgm:spPr/>
    </dgm:pt>
    <dgm:pt modelId="{FBDB4092-F0CA-4310-9D20-CA216279D576}" type="pres">
      <dgm:prSet presAssocID="{6414E9FB-9E37-4B6B-AB09-89C133757D04}" presName="text2" presStyleLbl="fgAcc2" presStyleIdx="7" presStyleCnt="10" custScaleX="79431" custScaleY="449624">
        <dgm:presLayoutVars>
          <dgm:chPref val="3"/>
        </dgm:presLayoutVars>
      </dgm:prSet>
      <dgm:spPr/>
      <dgm:t>
        <a:bodyPr/>
        <a:lstStyle/>
        <a:p>
          <a:endParaRPr lang="en-US"/>
        </a:p>
      </dgm:t>
    </dgm:pt>
    <dgm:pt modelId="{38B47E6D-A2BC-4B47-B94B-5A7C4C4BF4EE}" type="pres">
      <dgm:prSet presAssocID="{6414E9FB-9E37-4B6B-AB09-89C133757D04}" presName="hierChild3" presStyleCnt="0"/>
      <dgm:spPr/>
    </dgm:pt>
    <dgm:pt modelId="{C05B5161-7E73-4322-AF4C-9755A34906A3}" type="pres">
      <dgm:prSet presAssocID="{9B388B29-92A5-40A9-B803-E38D7D8C5386}" presName="Name10" presStyleLbl="parChTrans1D2" presStyleIdx="8" presStyleCnt="10"/>
      <dgm:spPr/>
      <dgm:t>
        <a:bodyPr/>
        <a:lstStyle/>
        <a:p>
          <a:endParaRPr lang="en-US"/>
        </a:p>
      </dgm:t>
    </dgm:pt>
    <dgm:pt modelId="{9CC911D8-C147-4B88-92BE-3E35EAD6D708}" type="pres">
      <dgm:prSet presAssocID="{3319F907-F467-4A71-B0E8-5CF382971E13}" presName="hierRoot2" presStyleCnt="0"/>
      <dgm:spPr/>
    </dgm:pt>
    <dgm:pt modelId="{2C2EACE6-37C4-4C91-92A3-5499425D4F68}" type="pres">
      <dgm:prSet presAssocID="{3319F907-F467-4A71-B0E8-5CF382971E13}" presName="composite2" presStyleCnt="0"/>
      <dgm:spPr/>
    </dgm:pt>
    <dgm:pt modelId="{DD6A2C8D-EFD6-4AD8-B8C6-46048FAF712F}" type="pres">
      <dgm:prSet presAssocID="{3319F907-F467-4A71-B0E8-5CF382971E13}" presName="background2" presStyleLbl="node2" presStyleIdx="8" presStyleCnt="10"/>
      <dgm:spPr/>
    </dgm:pt>
    <dgm:pt modelId="{9FA2B42A-271D-423E-B791-04EBD1502CEC}" type="pres">
      <dgm:prSet presAssocID="{3319F907-F467-4A71-B0E8-5CF382971E13}" presName="text2" presStyleLbl="fgAcc2" presStyleIdx="8" presStyleCnt="10" custScaleY="418128">
        <dgm:presLayoutVars>
          <dgm:chPref val="3"/>
        </dgm:presLayoutVars>
      </dgm:prSet>
      <dgm:spPr/>
      <dgm:t>
        <a:bodyPr/>
        <a:lstStyle/>
        <a:p>
          <a:endParaRPr lang="en-US"/>
        </a:p>
      </dgm:t>
    </dgm:pt>
    <dgm:pt modelId="{57761D81-78FC-4D7B-AA7B-5CC22AA07ADD}" type="pres">
      <dgm:prSet presAssocID="{3319F907-F467-4A71-B0E8-5CF382971E13}" presName="hierChild3" presStyleCnt="0"/>
      <dgm:spPr/>
    </dgm:pt>
    <dgm:pt modelId="{3E4DED7E-F732-4E4A-B465-1DEBBD77C931}" type="pres">
      <dgm:prSet presAssocID="{7E427A63-ADCE-4CB5-8A7E-3EA34DE432F5}" presName="Name10" presStyleLbl="parChTrans1D2" presStyleIdx="9" presStyleCnt="10"/>
      <dgm:spPr/>
      <dgm:t>
        <a:bodyPr/>
        <a:lstStyle/>
        <a:p>
          <a:endParaRPr lang="en-US"/>
        </a:p>
      </dgm:t>
    </dgm:pt>
    <dgm:pt modelId="{1E24404F-7F52-4841-AAB1-4F5B319B6E16}" type="pres">
      <dgm:prSet presAssocID="{ABF7BE3F-B9CF-49BE-8186-44E4003A3D44}" presName="hierRoot2" presStyleCnt="0"/>
      <dgm:spPr/>
    </dgm:pt>
    <dgm:pt modelId="{DFFD7760-AED1-415E-9DE3-A679D532E171}" type="pres">
      <dgm:prSet presAssocID="{ABF7BE3F-B9CF-49BE-8186-44E4003A3D44}" presName="composite2" presStyleCnt="0"/>
      <dgm:spPr/>
    </dgm:pt>
    <dgm:pt modelId="{860BD89B-6E16-40E0-A7BD-350F0E21CB62}" type="pres">
      <dgm:prSet presAssocID="{ABF7BE3F-B9CF-49BE-8186-44E4003A3D44}" presName="background2" presStyleLbl="node2" presStyleIdx="9" presStyleCnt="10"/>
      <dgm:spPr/>
    </dgm:pt>
    <dgm:pt modelId="{D76E4A0D-90E0-42D6-ABC1-7883AA007656}" type="pres">
      <dgm:prSet presAssocID="{ABF7BE3F-B9CF-49BE-8186-44E4003A3D44}" presName="text2" presStyleLbl="fgAcc2" presStyleIdx="9" presStyleCnt="10" custScaleX="72881" custScaleY="423675">
        <dgm:presLayoutVars>
          <dgm:chPref val="3"/>
        </dgm:presLayoutVars>
      </dgm:prSet>
      <dgm:spPr/>
      <dgm:t>
        <a:bodyPr/>
        <a:lstStyle/>
        <a:p>
          <a:endParaRPr lang="en-US"/>
        </a:p>
      </dgm:t>
    </dgm:pt>
    <dgm:pt modelId="{8E1362E6-4076-4BEF-8872-6EE9F1FD2485}" type="pres">
      <dgm:prSet presAssocID="{ABF7BE3F-B9CF-49BE-8186-44E4003A3D44}" presName="hierChild3" presStyleCnt="0"/>
      <dgm:spPr/>
    </dgm:pt>
  </dgm:ptLst>
  <dgm:cxnLst>
    <dgm:cxn modelId="{36F28709-5727-4325-9AB7-948AF2B199EF}" type="presOf" srcId="{9B388B29-92A5-40A9-B803-E38D7D8C5386}" destId="{C05B5161-7E73-4322-AF4C-9755A34906A3}" srcOrd="0" destOrd="0" presId="urn:microsoft.com/office/officeart/2005/8/layout/hierarchy1"/>
    <dgm:cxn modelId="{54307E0F-7378-4586-8ED1-A08FD059C5A7}" srcId="{D6CE4B83-1427-4940-A623-716AE683231E}" destId="{ABF7BE3F-B9CF-49BE-8186-44E4003A3D44}" srcOrd="9" destOrd="0" parTransId="{7E427A63-ADCE-4CB5-8A7E-3EA34DE432F5}" sibTransId="{2DC06A7A-0F30-47E8-83C5-B874111BB3DA}"/>
    <dgm:cxn modelId="{063FB732-785C-4CB5-A717-6A6E677D5416}" type="presOf" srcId="{D6CE4B83-1427-4940-A623-716AE683231E}" destId="{A7DF2217-CF0C-4FED-A715-ACA8A8D49C93}" srcOrd="0" destOrd="0" presId="urn:microsoft.com/office/officeart/2005/8/layout/hierarchy1"/>
    <dgm:cxn modelId="{8278EF10-3CCE-4B4D-90FA-04864B339D5A}" srcId="{D6CE4B83-1427-4940-A623-716AE683231E}" destId="{6414E9FB-9E37-4B6B-AB09-89C133757D04}" srcOrd="7" destOrd="0" parTransId="{7483692A-9697-4FF5-9831-1A8617932584}" sibTransId="{244D6A04-0DEC-4706-B041-0B91605A8ABF}"/>
    <dgm:cxn modelId="{BCDD84A0-8EC3-4A6E-B6EE-643BC029B5E6}" type="presOf" srcId="{B8CFC39C-4943-4B43-BF20-FBAC6563CB53}" destId="{CB0AF2F8-06A1-4478-AE58-915590132B99}" srcOrd="0" destOrd="0" presId="urn:microsoft.com/office/officeart/2005/8/layout/hierarchy1"/>
    <dgm:cxn modelId="{91522097-8326-4A8A-876B-7CEC67B752D9}" type="presOf" srcId="{C2E29256-5CEB-418C-ABBD-02555A354555}" destId="{50106219-1DD2-47B9-8392-2C630476FDE3}" srcOrd="0" destOrd="0" presId="urn:microsoft.com/office/officeart/2005/8/layout/hierarchy1"/>
    <dgm:cxn modelId="{A9F45BDA-6307-449E-B905-3E9CEDE7E61D}" type="presOf" srcId="{771BE000-2446-472B-8661-5BDD8A8052C0}" destId="{CCEF2098-0259-44F9-B5C6-C132FA71BE06}" srcOrd="0" destOrd="0" presId="urn:microsoft.com/office/officeart/2005/8/layout/hierarchy1"/>
    <dgm:cxn modelId="{B55143D7-F5F7-4968-86AC-58E5F497BCBF}" srcId="{D6CE4B83-1427-4940-A623-716AE683231E}" destId="{B8CFC39C-4943-4B43-BF20-FBAC6563CB53}" srcOrd="3" destOrd="0" parTransId="{771BE000-2446-472B-8661-5BDD8A8052C0}" sibTransId="{C2C3D3AC-2818-4ADF-816C-1C747EB0BB2A}"/>
    <dgm:cxn modelId="{D99BE4D8-509E-4E75-A899-3C63457E2DDB}" srcId="{D6CE4B83-1427-4940-A623-716AE683231E}" destId="{C1E47911-57D3-4547-8C10-2E83A667F9B9}" srcOrd="1" destOrd="0" parTransId="{C2E29256-5CEB-418C-ABBD-02555A354555}" sibTransId="{6C26DF55-A411-4423-8E2A-15F10C3D0461}"/>
    <dgm:cxn modelId="{898185F5-EC53-4165-8CB3-3B104446D2AE}" type="presOf" srcId="{284090C4-8E8E-4F17-84D9-4FFD954072E3}" destId="{A8219246-33FD-4A84-ACC5-E2460052B734}" srcOrd="0" destOrd="0" presId="urn:microsoft.com/office/officeart/2005/8/layout/hierarchy1"/>
    <dgm:cxn modelId="{95E6E4EB-F413-44F2-8016-A941C953237C}" srcId="{D6CE4B83-1427-4940-A623-716AE683231E}" destId="{6ADB3EBE-32C7-4BB7-AD6C-121C016CF702}" srcOrd="6" destOrd="0" parTransId="{BDE88232-E653-4C09-A835-CF1DCA05D787}" sibTransId="{885F8DC1-EF59-4430-9152-893E2DC70EDC}"/>
    <dgm:cxn modelId="{F8DA73D7-2334-4CDD-AA72-80ECC1811AA2}" type="presOf" srcId="{7483692A-9697-4FF5-9831-1A8617932584}" destId="{E3319C35-8D62-496D-AEBF-C879763D9D0E}" srcOrd="0" destOrd="0" presId="urn:microsoft.com/office/officeart/2005/8/layout/hierarchy1"/>
    <dgm:cxn modelId="{236C6B1F-8C8C-4AAF-98A1-E8BC2D50E0D1}" type="presOf" srcId="{474E37B8-466C-4906-9C84-A616AD70D6C6}" destId="{0B28E4FC-C694-4945-A6B6-5BE16DD8B6F3}" srcOrd="0" destOrd="0" presId="urn:microsoft.com/office/officeart/2005/8/layout/hierarchy1"/>
    <dgm:cxn modelId="{B13EB6AC-6DDF-40E2-90EB-F3333951C956}" type="presOf" srcId="{79BC1287-00C6-4000-94B8-6E2791DB7410}" destId="{74E5E8C3-B800-4559-982E-3C1A13D6CFB1}" srcOrd="0" destOrd="0" presId="urn:microsoft.com/office/officeart/2005/8/layout/hierarchy1"/>
    <dgm:cxn modelId="{5FC46FC7-C870-4E56-8C68-A53B74CF1E09}" type="presOf" srcId="{6ADB3EBE-32C7-4BB7-AD6C-121C016CF702}" destId="{A1BC50C4-38C1-4239-B3AD-8712AB7FB35B}" srcOrd="0" destOrd="0" presId="urn:microsoft.com/office/officeart/2005/8/layout/hierarchy1"/>
    <dgm:cxn modelId="{6FFED65A-4ADC-4718-89C7-764AA9A397A3}" srcId="{D6CE4B83-1427-4940-A623-716AE683231E}" destId="{79BC1287-00C6-4000-94B8-6E2791DB7410}" srcOrd="5" destOrd="0" parTransId="{ED886FC7-F19D-4E42-8056-371B7F167EEA}" sibTransId="{FA4D3F29-54AA-4990-A518-B9A5591C265E}"/>
    <dgm:cxn modelId="{13869F3A-D4A7-4613-8115-6684A742D022}" type="presOf" srcId="{448F535C-C725-43E5-A63A-35B334D76ABB}" destId="{0FAFFF86-C6DB-442A-83A1-26B848E8ED15}" srcOrd="0" destOrd="0" presId="urn:microsoft.com/office/officeart/2005/8/layout/hierarchy1"/>
    <dgm:cxn modelId="{726C73CE-9CE2-4F3B-9658-CB34CB11D86C}" type="presOf" srcId="{ABF7BE3F-B9CF-49BE-8186-44E4003A3D44}" destId="{D76E4A0D-90E0-42D6-ABC1-7883AA007656}" srcOrd="0" destOrd="0" presId="urn:microsoft.com/office/officeart/2005/8/layout/hierarchy1"/>
    <dgm:cxn modelId="{59FC9721-293D-44FB-9995-53BD6313ED9E}" type="presOf" srcId="{ED886FC7-F19D-4E42-8056-371B7F167EEA}" destId="{32E43DFE-210A-4A7A-8E2E-F382A4234D00}" srcOrd="0" destOrd="0" presId="urn:microsoft.com/office/officeart/2005/8/layout/hierarchy1"/>
    <dgm:cxn modelId="{7A293A56-6A01-495F-864D-E112B2A34938}" srcId="{D6CE4B83-1427-4940-A623-716AE683231E}" destId="{ABB64A03-6F51-48EA-AAC9-4D71A0F7745D}" srcOrd="4" destOrd="0" parTransId="{448F535C-C725-43E5-A63A-35B334D76ABB}" sibTransId="{19BD38F9-8A7D-4DDB-95EC-EB737742BE71}"/>
    <dgm:cxn modelId="{25B7E6B2-1E10-425F-AACE-379D27F929DC}" type="presOf" srcId="{BDE88232-E653-4C09-A835-CF1DCA05D787}" destId="{99621B62-9868-49FD-BF6D-DB45B3F7078F}" srcOrd="0" destOrd="0" presId="urn:microsoft.com/office/officeart/2005/8/layout/hierarchy1"/>
    <dgm:cxn modelId="{90835A0C-2110-4127-8D02-2427427C6161}" type="presOf" srcId="{3319F907-F467-4A71-B0E8-5CF382971E13}" destId="{9FA2B42A-271D-423E-B791-04EBD1502CEC}" srcOrd="0" destOrd="0" presId="urn:microsoft.com/office/officeart/2005/8/layout/hierarchy1"/>
    <dgm:cxn modelId="{AC65830D-21B5-40E2-AD09-322913B74D7C}" srcId="{D6CE4B83-1427-4940-A623-716AE683231E}" destId="{3319F907-F467-4A71-B0E8-5CF382971E13}" srcOrd="8" destOrd="0" parTransId="{9B388B29-92A5-40A9-B803-E38D7D8C5386}" sibTransId="{A18FE1D1-9942-43FC-B833-51B9AED0571A}"/>
    <dgm:cxn modelId="{B85B2FDC-5089-48C3-B845-01E800B1AA76}" type="presOf" srcId="{ABB64A03-6F51-48EA-AAC9-4D71A0F7745D}" destId="{E5A73CC1-4BEB-4332-874C-7AF2D2AD2F38}" srcOrd="0" destOrd="0" presId="urn:microsoft.com/office/officeart/2005/8/layout/hierarchy1"/>
    <dgm:cxn modelId="{913437E1-C332-48ED-92C8-E9F5EB2A9A38}" type="presOf" srcId="{C1E47911-57D3-4547-8C10-2E83A667F9B9}" destId="{B397BA1B-CB0F-4793-B959-74F4B13200E4}" srcOrd="0" destOrd="0" presId="urn:microsoft.com/office/officeart/2005/8/layout/hierarchy1"/>
    <dgm:cxn modelId="{059EA00C-325F-4FBC-A767-3DF0CD2516AC}" srcId="{2EE8F378-778C-44D2-93C6-F7C290C1A64F}" destId="{D6CE4B83-1427-4940-A623-716AE683231E}" srcOrd="0" destOrd="0" parTransId="{71324B38-AFC9-47F7-9385-9D4FFE811F24}" sibTransId="{0F942276-5D44-4318-8373-5F22C4EC3C93}"/>
    <dgm:cxn modelId="{2AD6945F-CB42-4581-ACD2-279EFFE35E61}" type="presOf" srcId="{B9E22749-9A15-4E8E-BA6A-BE5699A45F86}" destId="{502F6B4B-9ED2-4F08-A960-740DB7E99A40}" srcOrd="0" destOrd="0" presId="urn:microsoft.com/office/officeart/2005/8/layout/hierarchy1"/>
    <dgm:cxn modelId="{1CE9AAB5-74DD-4540-B378-8EC4A287B09C}" type="presOf" srcId="{2EE8F378-778C-44D2-93C6-F7C290C1A64F}" destId="{9C53700E-52A1-4B41-80B9-3D4AE5B4B912}" srcOrd="0" destOrd="0" presId="urn:microsoft.com/office/officeart/2005/8/layout/hierarchy1"/>
    <dgm:cxn modelId="{1776651A-7DCF-4C7F-84EB-739C714627C3}" type="presOf" srcId="{6414E9FB-9E37-4B6B-AB09-89C133757D04}" destId="{FBDB4092-F0CA-4310-9D20-CA216279D576}" srcOrd="0" destOrd="0" presId="urn:microsoft.com/office/officeart/2005/8/layout/hierarchy1"/>
    <dgm:cxn modelId="{357ABC8F-2575-4E22-BE22-812E85CF823F}" type="presOf" srcId="{FB5C4482-9A70-4336-9FC2-C1CB154386AA}" destId="{666406B8-40C9-4E88-830E-D97A8BDFAC03}" srcOrd="0" destOrd="0" presId="urn:microsoft.com/office/officeart/2005/8/layout/hierarchy1"/>
    <dgm:cxn modelId="{3D4F9905-C9CB-44C3-A2B5-6BCBB15545FE}" srcId="{D6CE4B83-1427-4940-A623-716AE683231E}" destId="{284090C4-8E8E-4F17-84D9-4FFD954072E3}" srcOrd="0" destOrd="0" parTransId="{474E37B8-466C-4906-9C84-A616AD70D6C6}" sibTransId="{B8C141FC-DDB6-44B9-834D-9084B297CE5F}"/>
    <dgm:cxn modelId="{7FCCCF3D-9DD1-4266-BE09-0C418C39EA6B}" type="presOf" srcId="{7E427A63-ADCE-4CB5-8A7E-3EA34DE432F5}" destId="{3E4DED7E-F732-4E4A-B465-1DEBBD77C931}" srcOrd="0" destOrd="0" presId="urn:microsoft.com/office/officeart/2005/8/layout/hierarchy1"/>
    <dgm:cxn modelId="{87989DEB-D34F-4CB3-B9D0-A661A703FD25}" srcId="{D6CE4B83-1427-4940-A623-716AE683231E}" destId="{B9E22749-9A15-4E8E-BA6A-BE5699A45F86}" srcOrd="2" destOrd="0" parTransId="{FB5C4482-9A70-4336-9FC2-C1CB154386AA}" sibTransId="{32DD44BF-095A-48C8-90B7-AF0C5474FD92}"/>
    <dgm:cxn modelId="{EE618300-86CD-4318-9EAD-58BE3CE54082}" type="presParOf" srcId="{9C53700E-52A1-4B41-80B9-3D4AE5B4B912}" destId="{EB5730F4-03D5-4547-98F4-0D768C757CCD}" srcOrd="0" destOrd="0" presId="urn:microsoft.com/office/officeart/2005/8/layout/hierarchy1"/>
    <dgm:cxn modelId="{9B9E6012-21BA-4FEC-9578-1ADEA49BB8AB}" type="presParOf" srcId="{EB5730F4-03D5-4547-98F4-0D768C757CCD}" destId="{FC938B16-DE65-4351-9825-546E6FB7BF97}" srcOrd="0" destOrd="0" presId="urn:microsoft.com/office/officeart/2005/8/layout/hierarchy1"/>
    <dgm:cxn modelId="{AE458AB4-F22D-4CE9-AB2E-87D4B8747F2D}" type="presParOf" srcId="{FC938B16-DE65-4351-9825-546E6FB7BF97}" destId="{38255F29-49E1-40A7-A2C9-2E8ED8842095}" srcOrd="0" destOrd="0" presId="urn:microsoft.com/office/officeart/2005/8/layout/hierarchy1"/>
    <dgm:cxn modelId="{24ACC9F9-D350-4C01-A41C-F9C26A8C09F5}" type="presParOf" srcId="{FC938B16-DE65-4351-9825-546E6FB7BF97}" destId="{A7DF2217-CF0C-4FED-A715-ACA8A8D49C93}" srcOrd="1" destOrd="0" presId="urn:microsoft.com/office/officeart/2005/8/layout/hierarchy1"/>
    <dgm:cxn modelId="{68E1FB2B-7CDD-433A-A3F6-5CE563A572C1}" type="presParOf" srcId="{EB5730F4-03D5-4547-98F4-0D768C757CCD}" destId="{442A2FF6-0987-436C-AC66-274E96E3DED6}" srcOrd="1" destOrd="0" presId="urn:microsoft.com/office/officeart/2005/8/layout/hierarchy1"/>
    <dgm:cxn modelId="{309689E8-577B-43BA-B699-94254744FE0B}" type="presParOf" srcId="{442A2FF6-0987-436C-AC66-274E96E3DED6}" destId="{0B28E4FC-C694-4945-A6B6-5BE16DD8B6F3}" srcOrd="0" destOrd="0" presId="urn:microsoft.com/office/officeart/2005/8/layout/hierarchy1"/>
    <dgm:cxn modelId="{ECC4F8D7-5220-4809-8DC2-AD5FF577BCEC}" type="presParOf" srcId="{442A2FF6-0987-436C-AC66-274E96E3DED6}" destId="{C6CD2DF2-FCC1-48FA-8F7D-9AC06BFF17CD}" srcOrd="1" destOrd="0" presId="urn:microsoft.com/office/officeart/2005/8/layout/hierarchy1"/>
    <dgm:cxn modelId="{F373738A-6ABC-48B9-AE48-1DD71B88E04C}" type="presParOf" srcId="{C6CD2DF2-FCC1-48FA-8F7D-9AC06BFF17CD}" destId="{F9162B6C-6422-4A19-8B5C-34548AAA519A}" srcOrd="0" destOrd="0" presId="urn:microsoft.com/office/officeart/2005/8/layout/hierarchy1"/>
    <dgm:cxn modelId="{CB288EE8-AA28-463E-9F8A-DF2ED59FB186}" type="presParOf" srcId="{F9162B6C-6422-4A19-8B5C-34548AAA519A}" destId="{03CC4614-E4D4-4154-9218-017E746E3E81}" srcOrd="0" destOrd="0" presId="urn:microsoft.com/office/officeart/2005/8/layout/hierarchy1"/>
    <dgm:cxn modelId="{B27F42BB-3B71-42BA-989C-B936433EFC28}" type="presParOf" srcId="{F9162B6C-6422-4A19-8B5C-34548AAA519A}" destId="{A8219246-33FD-4A84-ACC5-E2460052B734}" srcOrd="1" destOrd="0" presId="urn:microsoft.com/office/officeart/2005/8/layout/hierarchy1"/>
    <dgm:cxn modelId="{C1AFC23F-ACB8-4D2B-81D3-ED81CA038DE4}" type="presParOf" srcId="{C6CD2DF2-FCC1-48FA-8F7D-9AC06BFF17CD}" destId="{E7D68FD3-F199-4727-9934-A95A65D1D919}" srcOrd="1" destOrd="0" presId="urn:microsoft.com/office/officeart/2005/8/layout/hierarchy1"/>
    <dgm:cxn modelId="{17D662F7-417E-4226-9F78-087BB23EBDDD}" type="presParOf" srcId="{442A2FF6-0987-436C-AC66-274E96E3DED6}" destId="{50106219-1DD2-47B9-8392-2C630476FDE3}" srcOrd="2" destOrd="0" presId="urn:microsoft.com/office/officeart/2005/8/layout/hierarchy1"/>
    <dgm:cxn modelId="{9DF32D10-6E02-4C1A-AC04-6473DFB8E9B7}" type="presParOf" srcId="{442A2FF6-0987-436C-AC66-274E96E3DED6}" destId="{D33B9ADB-FA42-4294-84DF-BFF09F0B8630}" srcOrd="3" destOrd="0" presId="urn:microsoft.com/office/officeart/2005/8/layout/hierarchy1"/>
    <dgm:cxn modelId="{B0B75661-7B2A-4AF0-A52D-D7FFACB20885}" type="presParOf" srcId="{D33B9ADB-FA42-4294-84DF-BFF09F0B8630}" destId="{F2D384AB-2A1E-4FC3-93D9-B7C66047729A}" srcOrd="0" destOrd="0" presId="urn:microsoft.com/office/officeart/2005/8/layout/hierarchy1"/>
    <dgm:cxn modelId="{6887F18A-F92C-402A-89C7-5545AFE539A8}" type="presParOf" srcId="{F2D384AB-2A1E-4FC3-93D9-B7C66047729A}" destId="{F47A4B23-2319-43F1-B6FB-C4F87397570A}" srcOrd="0" destOrd="0" presId="urn:microsoft.com/office/officeart/2005/8/layout/hierarchy1"/>
    <dgm:cxn modelId="{53E31988-70BC-4A11-B20B-656EF53E63D4}" type="presParOf" srcId="{F2D384AB-2A1E-4FC3-93D9-B7C66047729A}" destId="{B397BA1B-CB0F-4793-B959-74F4B13200E4}" srcOrd="1" destOrd="0" presId="urn:microsoft.com/office/officeart/2005/8/layout/hierarchy1"/>
    <dgm:cxn modelId="{1890370F-F78E-4803-9C83-BD08A3841D96}" type="presParOf" srcId="{D33B9ADB-FA42-4294-84DF-BFF09F0B8630}" destId="{1B744302-EA63-4576-817B-6F9E955DB2D7}" srcOrd="1" destOrd="0" presId="urn:microsoft.com/office/officeart/2005/8/layout/hierarchy1"/>
    <dgm:cxn modelId="{624BA56C-CB69-4DBC-9E6A-748BCE769446}" type="presParOf" srcId="{442A2FF6-0987-436C-AC66-274E96E3DED6}" destId="{666406B8-40C9-4E88-830E-D97A8BDFAC03}" srcOrd="4" destOrd="0" presId="urn:microsoft.com/office/officeart/2005/8/layout/hierarchy1"/>
    <dgm:cxn modelId="{06AB0DC2-665D-4080-BADB-3ED5DC280040}" type="presParOf" srcId="{442A2FF6-0987-436C-AC66-274E96E3DED6}" destId="{0187D708-0351-4DA1-A24A-D418D11A353C}" srcOrd="5" destOrd="0" presId="urn:microsoft.com/office/officeart/2005/8/layout/hierarchy1"/>
    <dgm:cxn modelId="{A295130C-A535-487F-91BD-4DFE5A3BBF58}" type="presParOf" srcId="{0187D708-0351-4DA1-A24A-D418D11A353C}" destId="{16AC91AD-0EA2-46F7-9300-7C761A57AF35}" srcOrd="0" destOrd="0" presId="urn:microsoft.com/office/officeart/2005/8/layout/hierarchy1"/>
    <dgm:cxn modelId="{B14600E8-8A4C-46E1-A772-85D238FBB406}" type="presParOf" srcId="{16AC91AD-0EA2-46F7-9300-7C761A57AF35}" destId="{9D1D3EDF-B7DC-4733-8300-91518F8CF93B}" srcOrd="0" destOrd="0" presId="urn:microsoft.com/office/officeart/2005/8/layout/hierarchy1"/>
    <dgm:cxn modelId="{1F0C7B62-0778-4CE4-8DAB-514DEC3BD8EF}" type="presParOf" srcId="{16AC91AD-0EA2-46F7-9300-7C761A57AF35}" destId="{502F6B4B-9ED2-4F08-A960-740DB7E99A40}" srcOrd="1" destOrd="0" presId="urn:microsoft.com/office/officeart/2005/8/layout/hierarchy1"/>
    <dgm:cxn modelId="{DC0CA71A-5346-4B93-8E29-4B027F123676}" type="presParOf" srcId="{0187D708-0351-4DA1-A24A-D418D11A353C}" destId="{3A824856-CB0A-449F-8F7B-3C916A5587C2}" srcOrd="1" destOrd="0" presId="urn:microsoft.com/office/officeart/2005/8/layout/hierarchy1"/>
    <dgm:cxn modelId="{54EB99BD-D04E-4179-9CEE-DA71D497B2BF}" type="presParOf" srcId="{442A2FF6-0987-436C-AC66-274E96E3DED6}" destId="{CCEF2098-0259-44F9-B5C6-C132FA71BE06}" srcOrd="6" destOrd="0" presId="urn:microsoft.com/office/officeart/2005/8/layout/hierarchy1"/>
    <dgm:cxn modelId="{A308A2D0-C4D4-4D80-BA2C-88AF4DBA4A6C}" type="presParOf" srcId="{442A2FF6-0987-436C-AC66-274E96E3DED6}" destId="{A97214CE-B177-45EC-A814-96197ECDA916}" srcOrd="7" destOrd="0" presId="urn:microsoft.com/office/officeart/2005/8/layout/hierarchy1"/>
    <dgm:cxn modelId="{BC5345CF-7695-46D7-91E1-BBF63020BA04}" type="presParOf" srcId="{A97214CE-B177-45EC-A814-96197ECDA916}" destId="{0C976801-EFA3-4959-B9A1-7AE3BC0F88BB}" srcOrd="0" destOrd="0" presId="urn:microsoft.com/office/officeart/2005/8/layout/hierarchy1"/>
    <dgm:cxn modelId="{6AC111B9-B73E-48F3-9F6D-426F8BE1AA9C}" type="presParOf" srcId="{0C976801-EFA3-4959-B9A1-7AE3BC0F88BB}" destId="{C2D7887F-7F13-45C6-B5B4-94F2861B6F90}" srcOrd="0" destOrd="0" presId="urn:microsoft.com/office/officeart/2005/8/layout/hierarchy1"/>
    <dgm:cxn modelId="{D5A836FD-7EE1-4BB1-8F98-476296C62FE8}" type="presParOf" srcId="{0C976801-EFA3-4959-B9A1-7AE3BC0F88BB}" destId="{CB0AF2F8-06A1-4478-AE58-915590132B99}" srcOrd="1" destOrd="0" presId="urn:microsoft.com/office/officeart/2005/8/layout/hierarchy1"/>
    <dgm:cxn modelId="{F4E3256E-1D49-4096-A037-DD92C489146B}" type="presParOf" srcId="{A97214CE-B177-45EC-A814-96197ECDA916}" destId="{12F5C916-0F05-406C-825F-F087DA6E5DBD}" srcOrd="1" destOrd="0" presId="urn:microsoft.com/office/officeart/2005/8/layout/hierarchy1"/>
    <dgm:cxn modelId="{6AEC9988-BE04-45C3-9A26-C6FC374565D0}" type="presParOf" srcId="{442A2FF6-0987-436C-AC66-274E96E3DED6}" destId="{0FAFFF86-C6DB-442A-83A1-26B848E8ED15}" srcOrd="8" destOrd="0" presId="urn:microsoft.com/office/officeart/2005/8/layout/hierarchy1"/>
    <dgm:cxn modelId="{0DB3654D-8D5C-42ED-A11C-9AF4EFCCEEFD}" type="presParOf" srcId="{442A2FF6-0987-436C-AC66-274E96E3DED6}" destId="{A552A361-7DF0-40E2-99FE-B256030C7318}" srcOrd="9" destOrd="0" presId="urn:microsoft.com/office/officeart/2005/8/layout/hierarchy1"/>
    <dgm:cxn modelId="{213813CA-1D9E-450F-9140-13212C3CC065}" type="presParOf" srcId="{A552A361-7DF0-40E2-99FE-B256030C7318}" destId="{B798566C-F0C6-4495-8B37-28039BF5ED8D}" srcOrd="0" destOrd="0" presId="urn:microsoft.com/office/officeart/2005/8/layout/hierarchy1"/>
    <dgm:cxn modelId="{91400A7E-57B9-4F95-B4B3-72F7BEAC6014}" type="presParOf" srcId="{B798566C-F0C6-4495-8B37-28039BF5ED8D}" destId="{6E3CA639-90F7-4FDF-BE6B-4B902212923C}" srcOrd="0" destOrd="0" presId="urn:microsoft.com/office/officeart/2005/8/layout/hierarchy1"/>
    <dgm:cxn modelId="{24D98DAA-6668-4283-B4D2-E95D4DD8D766}" type="presParOf" srcId="{B798566C-F0C6-4495-8B37-28039BF5ED8D}" destId="{E5A73CC1-4BEB-4332-874C-7AF2D2AD2F38}" srcOrd="1" destOrd="0" presId="urn:microsoft.com/office/officeart/2005/8/layout/hierarchy1"/>
    <dgm:cxn modelId="{0750954F-27C6-416F-A8ED-B79FBD9D21BB}" type="presParOf" srcId="{A552A361-7DF0-40E2-99FE-B256030C7318}" destId="{E13F2580-99C5-4A1D-BE46-0A2686467AC5}" srcOrd="1" destOrd="0" presId="urn:microsoft.com/office/officeart/2005/8/layout/hierarchy1"/>
    <dgm:cxn modelId="{E34A2B9E-8160-48AF-94FA-02A461F3A1DB}" type="presParOf" srcId="{442A2FF6-0987-436C-AC66-274E96E3DED6}" destId="{32E43DFE-210A-4A7A-8E2E-F382A4234D00}" srcOrd="10" destOrd="0" presId="urn:microsoft.com/office/officeart/2005/8/layout/hierarchy1"/>
    <dgm:cxn modelId="{49161C45-95C1-4D9F-8763-E5A2F86419A2}" type="presParOf" srcId="{442A2FF6-0987-436C-AC66-274E96E3DED6}" destId="{38AE65E3-06DE-4A47-BB58-19A0E96B5415}" srcOrd="11" destOrd="0" presId="urn:microsoft.com/office/officeart/2005/8/layout/hierarchy1"/>
    <dgm:cxn modelId="{3AEBA888-CC90-4292-8293-770029470080}" type="presParOf" srcId="{38AE65E3-06DE-4A47-BB58-19A0E96B5415}" destId="{26ED9AFC-1E9C-4D6A-8C87-EAC95D175F4F}" srcOrd="0" destOrd="0" presId="urn:microsoft.com/office/officeart/2005/8/layout/hierarchy1"/>
    <dgm:cxn modelId="{86C4CB32-8B7B-4499-BE6B-392C8A10C6E0}" type="presParOf" srcId="{26ED9AFC-1E9C-4D6A-8C87-EAC95D175F4F}" destId="{9F266741-20C2-4331-8663-122F9FEC3657}" srcOrd="0" destOrd="0" presId="urn:microsoft.com/office/officeart/2005/8/layout/hierarchy1"/>
    <dgm:cxn modelId="{13CA6F4A-BDFE-4F76-A666-4EA672475007}" type="presParOf" srcId="{26ED9AFC-1E9C-4D6A-8C87-EAC95D175F4F}" destId="{74E5E8C3-B800-4559-982E-3C1A13D6CFB1}" srcOrd="1" destOrd="0" presId="urn:microsoft.com/office/officeart/2005/8/layout/hierarchy1"/>
    <dgm:cxn modelId="{04739E0F-5A38-4801-871F-81ECF83C7C75}" type="presParOf" srcId="{38AE65E3-06DE-4A47-BB58-19A0E96B5415}" destId="{0B1B66C9-1AF6-454A-917A-B10B7EB0BB80}" srcOrd="1" destOrd="0" presId="urn:microsoft.com/office/officeart/2005/8/layout/hierarchy1"/>
    <dgm:cxn modelId="{C7C85662-1C7C-4755-9352-4F955B7782CC}" type="presParOf" srcId="{442A2FF6-0987-436C-AC66-274E96E3DED6}" destId="{99621B62-9868-49FD-BF6D-DB45B3F7078F}" srcOrd="12" destOrd="0" presId="urn:microsoft.com/office/officeart/2005/8/layout/hierarchy1"/>
    <dgm:cxn modelId="{62543228-DFE9-4E71-A34F-80B2541E5C73}" type="presParOf" srcId="{442A2FF6-0987-436C-AC66-274E96E3DED6}" destId="{8FA71286-F587-4A29-8195-1EB727CFB12B}" srcOrd="13" destOrd="0" presId="urn:microsoft.com/office/officeart/2005/8/layout/hierarchy1"/>
    <dgm:cxn modelId="{8FB5E98A-3104-4311-A538-3774850D11B1}" type="presParOf" srcId="{8FA71286-F587-4A29-8195-1EB727CFB12B}" destId="{8FD77270-56ED-4675-9947-E508F032EEDF}" srcOrd="0" destOrd="0" presId="urn:microsoft.com/office/officeart/2005/8/layout/hierarchy1"/>
    <dgm:cxn modelId="{6065A868-DB61-4735-A805-041F2C963183}" type="presParOf" srcId="{8FD77270-56ED-4675-9947-E508F032EEDF}" destId="{804041AF-CC62-40A9-A3CA-E3344AAC1CB6}" srcOrd="0" destOrd="0" presId="urn:microsoft.com/office/officeart/2005/8/layout/hierarchy1"/>
    <dgm:cxn modelId="{AA300451-DE2D-4CD5-A565-4E51D15CDF37}" type="presParOf" srcId="{8FD77270-56ED-4675-9947-E508F032EEDF}" destId="{A1BC50C4-38C1-4239-B3AD-8712AB7FB35B}" srcOrd="1" destOrd="0" presId="urn:microsoft.com/office/officeart/2005/8/layout/hierarchy1"/>
    <dgm:cxn modelId="{5656D2E0-618F-4BEC-86CE-6CF5494F5D2C}" type="presParOf" srcId="{8FA71286-F587-4A29-8195-1EB727CFB12B}" destId="{CB9AE9A2-9031-4133-A4E1-048060888884}" srcOrd="1" destOrd="0" presId="urn:microsoft.com/office/officeart/2005/8/layout/hierarchy1"/>
    <dgm:cxn modelId="{8E97DBF6-FC81-4339-B77D-4CCF8FB08EE7}" type="presParOf" srcId="{442A2FF6-0987-436C-AC66-274E96E3DED6}" destId="{E3319C35-8D62-496D-AEBF-C879763D9D0E}" srcOrd="14" destOrd="0" presId="urn:microsoft.com/office/officeart/2005/8/layout/hierarchy1"/>
    <dgm:cxn modelId="{A2E83392-5F86-4046-AC48-031089174A5F}" type="presParOf" srcId="{442A2FF6-0987-436C-AC66-274E96E3DED6}" destId="{53B1CEAF-DF71-417D-BAE3-BBE869522287}" srcOrd="15" destOrd="0" presId="urn:microsoft.com/office/officeart/2005/8/layout/hierarchy1"/>
    <dgm:cxn modelId="{E00120DC-CEF5-4CD4-8689-84A6497E126F}" type="presParOf" srcId="{53B1CEAF-DF71-417D-BAE3-BBE869522287}" destId="{4855A3EF-9EDE-4770-A7E9-7D0B4E20AD88}" srcOrd="0" destOrd="0" presId="urn:microsoft.com/office/officeart/2005/8/layout/hierarchy1"/>
    <dgm:cxn modelId="{58E852B4-9AE3-4EAF-8B09-7F4990C66085}" type="presParOf" srcId="{4855A3EF-9EDE-4770-A7E9-7D0B4E20AD88}" destId="{77EB2BF2-F7BD-4E19-919E-8F006346B7F7}" srcOrd="0" destOrd="0" presId="urn:microsoft.com/office/officeart/2005/8/layout/hierarchy1"/>
    <dgm:cxn modelId="{0E4D30E4-8F1A-480F-9961-D2DF92389296}" type="presParOf" srcId="{4855A3EF-9EDE-4770-A7E9-7D0B4E20AD88}" destId="{FBDB4092-F0CA-4310-9D20-CA216279D576}" srcOrd="1" destOrd="0" presId="urn:microsoft.com/office/officeart/2005/8/layout/hierarchy1"/>
    <dgm:cxn modelId="{40285BF9-2D0C-4D2B-A953-877079041C49}" type="presParOf" srcId="{53B1CEAF-DF71-417D-BAE3-BBE869522287}" destId="{38B47E6D-A2BC-4B47-B94B-5A7C4C4BF4EE}" srcOrd="1" destOrd="0" presId="urn:microsoft.com/office/officeart/2005/8/layout/hierarchy1"/>
    <dgm:cxn modelId="{AD1AC1C7-D8C7-4D79-BEFC-18A0E6328573}" type="presParOf" srcId="{442A2FF6-0987-436C-AC66-274E96E3DED6}" destId="{C05B5161-7E73-4322-AF4C-9755A34906A3}" srcOrd="16" destOrd="0" presId="urn:microsoft.com/office/officeart/2005/8/layout/hierarchy1"/>
    <dgm:cxn modelId="{A1394139-D4F7-40A3-AF4A-41D6B1CC0107}" type="presParOf" srcId="{442A2FF6-0987-436C-AC66-274E96E3DED6}" destId="{9CC911D8-C147-4B88-92BE-3E35EAD6D708}" srcOrd="17" destOrd="0" presId="urn:microsoft.com/office/officeart/2005/8/layout/hierarchy1"/>
    <dgm:cxn modelId="{9D5DA3E3-EB6A-43DA-95D2-A26DBFCEBB0F}" type="presParOf" srcId="{9CC911D8-C147-4B88-92BE-3E35EAD6D708}" destId="{2C2EACE6-37C4-4C91-92A3-5499425D4F68}" srcOrd="0" destOrd="0" presId="urn:microsoft.com/office/officeart/2005/8/layout/hierarchy1"/>
    <dgm:cxn modelId="{B0EF2392-F1B0-492F-A9DE-7EE2568BC8CC}" type="presParOf" srcId="{2C2EACE6-37C4-4C91-92A3-5499425D4F68}" destId="{DD6A2C8D-EFD6-4AD8-B8C6-46048FAF712F}" srcOrd="0" destOrd="0" presId="urn:microsoft.com/office/officeart/2005/8/layout/hierarchy1"/>
    <dgm:cxn modelId="{5716FF22-EA5F-484A-8B8E-A5670C0B7591}" type="presParOf" srcId="{2C2EACE6-37C4-4C91-92A3-5499425D4F68}" destId="{9FA2B42A-271D-423E-B791-04EBD1502CEC}" srcOrd="1" destOrd="0" presId="urn:microsoft.com/office/officeart/2005/8/layout/hierarchy1"/>
    <dgm:cxn modelId="{F7CA7F49-A4CC-4487-B7DD-8FEEF5CB6F35}" type="presParOf" srcId="{9CC911D8-C147-4B88-92BE-3E35EAD6D708}" destId="{57761D81-78FC-4D7B-AA7B-5CC22AA07ADD}" srcOrd="1" destOrd="0" presId="urn:microsoft.com/office/officeart/2005/8/layout/hierarchy1"/>
    <dgm:cxn modelId="{160B8EF5-7856-4EAA-9A89-57BDE0A2DD5D}" type="presParOf" srcId="{442A2FF6-0987-436C-AC66-274E96E3DED6}" destId="{3E4DED7E-F732-4E4A-B465-1DEBBD77C931}" srcOrd="18" destOrd="0" presId="urn:microsoft.com/office/officeart/2005/8/layout/hierarchy1"/>
    <dgm:cxn modelId="{453C314E-E625-4D0B-826F-7AA3F1B310D2}" type="presParOf" srcId="{442A2FF6-0987-436C-AC66-274E96E3DED6}" destId="{1E24404F-7F52-4841-AAB1-4F5B319B6E16}" srcOrd="19" destOrd="0" presId="urn:microsoft.com/office/officeart/2005/8/layout/hierarchy1"/>
    <dgm:cxn modelId="{FD133F73-44F7-466F-9DC4-1370DE7A0A19}" type="presParOf" srcId="{1E24404F-7F52-4841-AAB1-4F5B319B6E16}" destId="{DFFD7760-AED1-415E-9DE3-A679D532E171}" srcOrd="0" destOrd="0" presId="urn:microsoft.com/office/officeart/2005/8/layout/hierarchy1"/>
    <dgm:cxn modelId="{CF5FD82C-B0B4-4F6F-990B-AF6EE292ACBE}" type="presParOf" srcId="{DFFD7760-AED1-415E-9DE3-A679D532E171}" destId="{860BD89B-6E16-40E0-A7BD-350F0E21CB62}" srcOrd="0" destOrd="0" presId="urn:microsoft.com/office/officeart/2005/8/layout/hierarchy1"/>
    <dgm:cxn modelId="{B1374BFD-5F45-4B50-9D89-2DEC0BA783B9}" type="presParOf" srcId="{DFFD7760-AED1-415E-9DE3-A679D532E171}" destId="{D76E4A0D-90E0-42D6-ABC1-7883AA007656}" srcOrd="1" destOrd="0" presId="urn:microsoft.com/office/officeart/2005/8/layout/hierarchy1"/>
    <dgm:cxn modelId="{8C40555A-7B82-4AA8-98AB-1BF58EDAFB7C}" type="presParOf" srcId="{1E24404F-7F52-4841-AAB1-4F5B319B6E16}" destId="{8E1362E6-4076-4BEF-8872-6EE9F1FD2485}"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97091-CB01-491A-BAA6-A8BF0CC64941}" type="datetimeFigureOut">
              <a:rPr lang="en-US" smtClean="0"/>
              <a:pPr/>
              <a:t>3/7/2017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17753A-DCE7-4D3D-A330-290CD230F73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Japan Desk has 5 standing members including 3 representatives from DPI, DOIT, BIZA, a Japanese assistant and an interpreter. The management board of Japan Desk includes vice-chairman of the People’s Committee and heads of DOIT, DPI, BIZA and a Japanese advisor. Japan Desk also has participation of DOC, DONRE, DOLISA, Department of Taxation, Customs and IPC on specific matters.</a:t>
            </a:r>
          </a:p>
          <a:p>
            <a:r>
              <a:rPr lang="en-US" sz="1200" i="1" kern="1200" dirty="0">
                <a:solidFill>
                  <a:schemeClr val="tx1"/>
                </a:solidFill>
                <a:effectLst/>
                <a:latin typeface="+mn-lt"/>
                <a:ea typeface="+mn-ea"/>
                <a:cs typeface="+mn-cs"/>
              </a:rPr>
              <a:t>Japan Desk có 5 </a:t>
            </a:r>
            <a:r>
              <a:rPr lang="en-US" sz="1200" i="1" kern="1200" dirty="0" err="1">
                <a:solidFill>
                  <a:schemeClr val="tx1"/>
                </a:solidFill>
                <a:effectLst/>
                <a:latin typeface="+mn-lt"/>
                <a:ea typeface="+mn-ea"/>
                <a:cs typeface="+mn-cs"/>
              </a:rPr>
              <a:t>thành</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viên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thường</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trực</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bao</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gồm</a:t>
            </a:r>
            <a:r>
              <a:rPr lang="en-US" sz="1200" i="1" kern="1200" dirty="0">
                <a:solidFill>
                  <a:schemeClr val="tx1"/>
                </a:solidFill>
                <a:effectLst/>
                <a:latin typeface="+mn-lt"/>
                <a:ea typeface="+mn-ea"/>
                <a:cs typeface="+mn-cs"/>
              </a:rPr>
              <a:t> 3 </a:t>
            </a:r>
            <a:r>
              <a:rPr lang="en-US" sz="1200" i="1" kern="1200" dirty="0" err="1">
                <a:solidFill>
                  <a:schemeClr val="tx1"/>
                </a:solidFill>
                <a:effectLst/>
                <a:latin typeface="+mn-lt"/>
                <a:ea typeface="+mn-ea"/>
                <a:cs typeface="+mn-cs"/>
              </a:rPr>
              <a:t>đại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diện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tư</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các</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sơ</a:t>
            </a:r>
            <a:r>
              <a:rPr lang="en-US" sz="1200" i="1" kern="1200" dirty="0">
                <a:solidFill>
                  <a:schemeClr val="tx1"/>
                </a:solidFill>
                <a:effectLst/>
                <a:latin typeface="+mn-lt"/>
                <a:ea typeface="+mn-ea"/>
                <a:cs typeface="+mn-cs"/>
              </a:rPr>
              <a:t>̉ KHDT, CT, BQL KCN, 1 </a:t>
            </a:r>
            <a:r>
              <a:rPr lang="en-US" sz="1200" i="1" kern="1200" dirty="0" err="1">
                <a:solidFill>
                  <a:schemeClr val="tx1"/>
                </a:solidFill>
                <a:effectLst/>
                <a:latin typeface="+mn-lt"/>
                <a:ea typeface="+mn-ea"/>
                <a:cs typeface="+mn-cs"/>
              </a:rPr>
              <a:t>trơ</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ly</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người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Nhật</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va</a:t>
            </a:r>
            <a:r>
              <a:rPr lang="en-US" sz="1200" i="1" kern="1200" dirty="0">
                <a:solidFill>
                  <a:schemeClr val="tx1"/>
                </a:solidFill>
                <a:effectLst/>
                <a:latin typeface="+mn-lt"/>
                <a:ea typeface="+mn-ea"/>
                <a:cs typeface="+mn-cs"/>
              </a:rPr>
              <a:t>̀ 1 </a:t>
            </a:r>
            <a:r>
              <a:rPr lang="en-US" sz="1200" i="1" kern="1200" dirty="0" err="1">
                <a:solidFill>
                  <a:schemeClr val="tx1"/>
                </a:solidFill>
                <a:effectLst/>
                <a:latin typeface="+mn-lt"/>
                <a:ea typeface="+mn-ea"/>
                <a:cs typeface="+mn-cs"/>
              </a:rPr>
              <a:t>thông</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dịch</a:t>
            </a:r>
            <a:r>
              <a:rPr lang="en-US" sz="1200" i="1" kern="1200" dirty="0">
                <a:solidFill>
                  <a:schemeClr val="tx1"/>
                </a:solidFill>
                <a:effectLst/>
                <a:latin typeface="+mn-lt"/>
                <a:ea typeface="+mn-ea"/>
                <a:cs typeface="+mn-cs"/>
              </a:rPr>
              <a:t>. Ban </a:t>
            </a:r>
            <a:r>
              <a:rPr lang="en-US" sz="1200" i="1" kern="1200" dirty="0" err="1">
                <a:solidFill>
                  <a:schemeClr val="tx1"/>
                </a:solidFill>
                <a:effectLst/>
                <a:latin typeface="+mn-lt"/>
                <a:ea typeface="+mn-ea"/>
                <a:cs typeface="+mn-cs"/>
              </a:rPr>
              <a:t>điều</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hành</a:t>
            </a:r>
            <a:r>
              <a:rPr lang="en-US" sz="1200" i="1" kern="1200" dirty="0">
                <a:solidFill>
                  <a:schemeClr val="tx1"/>
                </a:solidFill>
                <a:effectLst/>
                <a:latin typeface="+mn-lt"/>
                <a:ea typeface="+mn-ea"/>
                <a:cs typeface="+mn-cs"/>
              </a:rPr>
              <a:t> Japan Desk </a:t>
            </a:r>
            <a:r>
              <a:rPr lang="en-US" sz="1200" i="1" kern="1200" dirty="0" err="1">
                <a:solidFill>
                  <a:schemeClr val="tx1"/>
                </a:solidFill>
                <a:effectLst/>
                <a:latin typeface="+mn-lt"/>
                <a:ea typeface="+mn-ea"/>
                <a:cs typeface="+mn-cs"/>
              </a:rPr>
              <a:t>bao</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gồm</a:t>
            </a:r>
            <a:r>
              <a:rPr lang="en-US" sz="1200" i="1" kern="1200" dirty="0">
                <a:solidFill>
                  <a:schemeClr val="tx1"/>
                </a:solidFill>
                <a:effectLst/>
                <a:latin typeface="+mn-lt"/>
                <a:ea typeface="+mn-ea"/>
                <a:cs typeface="+mn-cs"/>
              </a:rPr>
              <a:t> phó </a:t>
            </a:r>
            <a:r>
              <a:rPr lang="en-US" sz="1200" i="1" kern="1200" dirty="0" err="1">
                <a:solidFill>
                  <a:schemeClr val="tx1"/>
                </a:solidFill>
                <a:effectLst/>
                <a:latin typeface="+mn-lt"/>
                <a:ea typeface="+mn-ea"/>
                <a:cs typeface="+mn-cs"/>
              </a:rPr>
              <a:t>chu</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tịch</a:t>
            </a:r>
            <a:r>
              <a:rPr lang="en-US" sz="1200" i="1" kern="1200" dirty="0">
                <a:solidFill>
                  <a:schemeClr val="tx1"/>
                </a:solidFill>
                <a:effectLst/>
                <a:latin typeface="+mn-lt"/>
                <a:ea typeface="+mn-ea"/>
                <a:cs typeface="+mn-cs"/>
              </a:rPr>
              <a:t> UBND, </a:t>
            </a:r>
            <a:r>
              <a:rPr lang="en-US" sz="1200" i="1" kern="1200" dirty="0" err="1">
                <a:solidFill>
                  <a:schemeClr val="tx1"/>
                </a:solidFill>
                <a:effectLst/>
                <a:latin typeface="+mn-lt"/>
                <a:ea typeface="+mn-ea"/>
                <a:cs typeface="+mn-cs"/>
              </a:rPr>
              <a:t>lãnh</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đạo</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các</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sơ</a:t>
            </a:r>
            <a:r>
              <a:rPr lang="en-US" sz="1200" i="1" kern="1200" dirty="0">
                <a:solidFill>
                  <a:schemeClr val="tx1"/>
                </a:solidFill>
                <a:effectLst/>
                <a:latin typeface="+mn-lt"/>
                <a:ea typeface="+mn-ea"/>
                <a:cs typeface="+mn-cs"/>
              </a:rPr>
              <a:t>̉ CT, KHDT, BQLKCN </a:t>
            </a:r>
            <a:r>
              <a:rPr lang="en-US" sz="1200" i="1" kern="1200" dirty="0" err="1">
                <a:solidFill>
                  <a:schemeClr val="tx1"/>
                </a:solidFill>
                <a:effectLst/>
                <a:latin typeface="+mn-lt"/>
                <a:ea typeface="+mn-ea"/>
                <a:cs typeface="+mn-cs"/>
              </a:rPr>
              <a:t>va</a:t>
            </a:r>
            <a:r>
              <a:rPr lang="en-US" sz="1200" i="1" kern="1200" dirty="0">
                <a:solidFill>
                  <a:schemeClr val="tx1"/>
                </a:solidFill>
                <a:effectLst/>
                <a:latin typeface="+mn-lt"/>
                <a:ea typeface="+mn-ea"/>
                <a:cs typeface="+mn-cs"/>
              </a:rPr>
              <a:t>̀ 1 </a:t>
            </a:r>
            <a:r>
              <a:rPr lang="en-US" sz="1200" i="1" kern="1200" dirty="0" err="1">
                <a:solidFill>
                  <a:schemeClr val="tx1"/>
                </a:solidFill>
                <a:effectLst/>
                <a:latin typeface="+mn-lt"/>
                <a:ea typeface="+mn-ea"/>
                <a:cs typeface="+mn-cs"/>
              </a:rPr>
              <a:t>cô</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vấn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người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Nhật</a:t>
            </a:r>
            <a:r>
              <a:rPr lang="en-US" sz="1200" i="1" kern="1200" dirty="0">
                <a:solidFill>
                  <a:schemeClr val="tx1"/>
                </a:solidFill>
                <a:effectLst/>
                <a:latin typeface="+mn-lt"/>
                <a:ea typeface="+mn-ea"/>
                <a:cs typeface="+mn-cs"/>
              </a:rPr>
              <a:t>. Japan Desk </a:t>
            </a:r>
            <a:r>
              <a:rPr lang="en-US" sz="1200" i="1" kern="1200" dirty="0" err="1">
                <a:solidFill>
                  <a:schemeClr val="tx1"/>
                </a:solidFill>
                <a:effectLst/>
                <a:latin typeface="+mn-lt"/>
                <a:ea typeface="+mn-ea"/>
                <a:cs typeface="+mn-cs"/>
              </a:rPr>
              <a:t>còn</a:t>
            </a:r>
            <a:r>
              <a:rPr lang="en-US" sz="1200" i="1" kern="1200" dirty="0">
                <a:solidFill>
                  <a:schemeClr val="tx1"/>
                </a:solidFill>
                <a:effectLst/>
                <a:latin typeface="+mn-lt"/>
                <a:ea typeface="+mn-ea"/>
                <a:cs typeface="+mn-cs"/>
              </a:rPr>
              <a:t> có </a:t>
            </a:r>
            <a:r>
              <a:rPr lang="en-US" sz="1200" i="1" kern="1200" dirty="0" err="1">
                <a:solidFill>
                  <a:schemeClr val="tx1"/>
                </a:solidFill>
                <a:effectLst/>
                <a:latin typeface="+mn-lt"/>
                <a:ea typeface="+mn-ea"/>
                <a:cs typeface="+mn-cs"/>
              </a:rPr>
              <a:t>sư</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tham</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gia</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của</a:t>
            </a:r>
            <a:r>
              <a:rPr lang="en-US" sz="1200" i="1" kern="1200" dirty="0">
                <a:solidFill>
                  <a:schemeClr val="tx1"/>
                </a:solidFill>
                <a:effectLst/>
                <a:latin typeface="+mn-lt"/>
                <a:ea typeface="+mn-ea"/>
                <a:cs typeface="+mn-cs"/>
              </a:rPr>
              <a:t> SXD, STNMT, SLDTBXH, </a:t>
            </a:r>
            <a:r>
              <a:rPr lang="en-US" sz="1200" i="1" kern="1200" dirty="0" err="1">
                <a:solidFill>
                  <a:schemeClr val="tx1"/>
                </a:solidFill>
                <a:effectLst/>
                <a:latin typeface="+mn-lt"/>
                <a:ea typeface="+mn-ea"/>
                <a:cs typeface="+mn-cs"/>
              </a:rPr>
              <a:t>Cục</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Thuê</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HẢi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quan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va</a:t>
            </a:r>
            <a:r>
              <a:rPr lang="en-US" sz="1200" i="1" kern="1200" dirty="0">
                <a:solidFill>
                  <a:schemeClr val="tx1"/>
                </a:solidFill>
                <a:effectLst/>
                <a:latin typeface="+mn-lt"/>
                <a:ea typeface="+mn-ea"/>
                <a:cs typeface="+mn-cs"/>
              </a:rPr>
              <a:t>̀ TTXTDT </a:t>
            </a:r>
            <a:r>
              <a:rPr lang="en-US" sz="1200" i="1" kern="1200" dirty="0" err="1">
                <a:solidFill>
                  <a:schemeClr val="tx1"/>
                </a:solidFill>
                <a:effectLst/>
                <a:latin typeface="+mn-lt"/>
                <a:ea typeface="+mn-ea"/>
                <a:cs typeface="+mn-cs"/>
              </a:rPr>
              <a:t>trong</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các</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vấn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đê</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chuyên</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biệt</a:t>
            </a:r>
            <a:r>
              <a:rPr lang="en-US" sz="1200" i="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C532279-E2B5-47F0-84F6-AD5739F8B147}" type="slidenum">
              <a:rPr lang="en-US" smtClean="0"/>
              <a:pPr/>
              <a:t>5</a:t>
            </a:fld>
            <a:endParaRPr lang="en-US"/>
          </a:p>
        </p:txBody>
      </p:sp>
    </p:spTree>
    <p:extLst>
      <p:ext uri="{BB962C8B-B14F-4D97-AF65-F5344CB8AC3E}">
        <p14:creationId xmlns="" xmlns:p14="http://schemas.microsoft.com/office/powerpoint/2010/main" val="3135270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311311-0BCC-45BE-8126-475F71FCDFC3}" type="datetimeFigureOut">
              <a:rPr lang="en-US" smtClean="0"/>
              <a:pPr/>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311311-0BCC-45BE-8126-475F71FCDFC3}" type="datetimeFigureOut">
              <a:rPr lang="en-US" smtClean="0"/>
              <a:pPr/>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311311-0BCC-45BE-8126-475F71FCDFC3}" type="datetimeFigureOut">
              <a:rPr lang="en-US" smtClean="0"/>
              <a:pPr/>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コンテンツ">
    <p:spTree>
      <p:nvGrpSpPr>
        <p:cNvPr id="1" name=""/>
        <p:cNvGrpSpPr/>
        <p:nvPr/>
      </p:nvGrpSpPr>
      <p:grpSpPr>
        <a:xfrm>
          <a:off x="0" y="0"/>
          <a:ext cx="0" cy="0"/>
          <a:chOff x="0" y="0"/>
          <a:chExt cx="0" cy="0"/>
        </a:xfrm>
      </p:grpSpPr>
      <p:graphicFrame>
        <p:nvGraphicFramePr>
          <p:cNvPr id="3" name="Object 1" hidden="1"/>
          <p:cNvGraphicFramePr>
            <a:graphicFrameLocks noChangeAspect="1"/>
          </p:cNvGraphicFramePr>
          <p:nvPr>
            <p:custDataLst>
              <p:tags r:id="rId2"/>
            </p:custDataLst>
          </p:nvPr>
        </p:nvGraphicFramePr>
        <p:xfrm>
          <a:off x="1467" y="1591"/>
          <a:ext cx="1465" cy="1587"/>
        </p:xfrm>
        <a:graphic>
          <a:graphicData uri="http://schemas.openxmlformats.org/presentationml/2006/ole">
            <p:oleObj spid="_x0000_s15362" name="think-cell Slide" r:id="rId4" imgW="360" imgH="360" progId="">
              <p:embed/>
            </p:oleObj>
          </a:graphicData>
        </a:graphic>
      </p:graphicFrame>
      <p:sp>
        <p:nvSpPr>
          <p:cNvPr id="5" name="テキスト ボックス 4"/>
          <p:cNvSpPr txBox="1"/>
          <p:nvPr userDrawn="1"/>
        </p:nvSpPr>
        <p:spPr>
          <a:xfrm>
            <a:off x="8799637" y="6684963"/>
            <a:ext cx="353157" cy="184150"/>
          </a:xfrm>
          <a:prstGeom prst="rect">
            <a:avLst/>
          </a:prstGeom>
          <a:noFill/>
          <a:ln>
            <a:noFill/>
          </a:ln>
          <a:effectLst/>
        </p:spPr>
        <p:txBody>
          <a:bodyPr lIns="72000" tIns="36000" rIns="72000" bIns="36000" anchor="b">
            <a:spAutoFit/>
          </a:bodyPr>
          <a:lstStyle>
            <a:defPPr>
              <a:defRPr lang="ja-JP"/>
            </a:defPPr>
            <a:lvl1pPr algn="r">
              <a:lnSpc>
                <a:spcPct val="90000"/>
              </a:lnSpc>
              <a:defRPr sz="1000" b="1">
                <a:solidFill>
                  <a:srgbClr val="000000"/>
                </a:solidFill>
                <a:latin typeface="Arial" pitchFamily="34" charset="0"/>
                <a:ea typeface="ＭＳ Ｐゴシック" pitchFamily="50" charset="-128"/>
              </a:defRPr>
            </a:lvl1pPr>
          </a:lstStyle>
          <a:p>
            <a:pPr>
              <a:defRPr/>
            </a:pPr>
            <a:fld id="{53583DAE-451D-4DB6-A458-67AFA7859A2D}" type="slidenum">
              <a:rPr lang="en-US" altLang="ja-JP" sz="800" smtClean="0">
                <a:solidFill>
                  <a:srgbClr val="4D4D4D"/>
                </a:solidFill>
                <a:latin typeface="ＭＳ Ｐゴシック"/>
                <a:ea typeface="ＭＳ Ｐゴシック"/>
              </a:rPr>
              <a:pPr>
                <a:defRPr/>
              </a:pPr>
              <a:t>‹#›</a:t>
            </a:fld>
            <a:endParaRPr lang="ja-JP" altLang="en-US" sz="800" dirty="0">
              <a:solidFill>
                <a:srgbClr val="4D4D4D"/>
              </a:solidFill>
              <a:latin typeface="ＭＳ Ｐゴシック"/>
              <a:ea typeface="ＭＳ Ｐゴシック"/>
            </a:endParaRPr>
          </a:p>
        </p:txBody>
      </p:sp>
      <p:sp>
        <p:nvSpPr>
          <p:cNvPr id="6" name="Line 5"/>
          <p:cNvSpPr>
            <a:spLocks noChangeShapeType="1"/>
          </p:cNvSpPr>
          <p:nvPr userDrawn="1"/>
        </p:nvSpPr>
        <p:spPr bwMode="gray">
          <a:xfrm>
            <a:off x="0" y="620713"/>
            <a:ext cx="9144000" cy="0"/>
          </a:xfrm>
          <a:prstGeom prst="line">
            <a:avLst/>
          </a:prstGeom>
          <a:noFill/>
          <a:ln w="38100">
            <a:solidFill>
              <a:schemeClr val="bg1">
                <a:lumMod val="75000"/>
              </a:schemeClr>
            </a:solidFill>
            <a:round/>
            <a:headEnd/>
            <a:tailEnd/>
          </a:ln>
          <a:effectLst/>
          <a:extLst/>
        </p:spPr>
        <p:txBody>
          <a:bodyPr wrap="none" lIns="0" tIns="0" rIns="0" bIns="0"/>
          <a:lstStyle/>
          <a:p>
            <a:pPr>
              <a:defRPr/>
            </a:pPr>
            <a:endParaRPr lang="ja-JP" altLang="en-US" sz="1800" dirty="0">
              <a:solidFill>
                <a:srgbClr val="4D4D4D"/>
              </a:solidFill>
              <a:latin typeface="Arial"/>
              <a:ea typeface="ＭＳ Ｐゴシック"/>
            </a:endParaRPr>
          </a:p>
        </p:txBody>
      </p:sp>
      <p:pic>
        <p:nvPicPr>
          <p:cNvPr id="7" name="Picture 9" descr="ロゴ"/>
          <p:cNvPicPr>
            <a:picLocks noChangeAspect="1" noChangeArrowheads="1"/>
          </p:cNvPicPr>
          <p:nvPr userDrawn="1"/>
        </p:nvPicPr>
        <p:blipFill>
          <a:blip r:embed="rId5" cstate="email">
            <a:extLst>
              <a:ext uri="{28A0092B-C50C-407E-A947-70E740481C1C}">
                <a14:useLocalDpi xmlns="" xmlns:a14="http://schemas.microsoft.com/office/drawing/2010/main"/>
              </a:ext>
            </a:extLst>
          </a:blip>
          <a:srcRect/>
          <a:stretch>
            <a:fillRect/>
          </a:stretch>
        </p:blipFill>
        <p:spPr bwMode="auto">
          <a:xfrm>
            <a:off x="3959469" y="6688141"/>
            <a:ext cx="1244112" cy="128587"/>
          </a:xfrm>
          <a:prstGeom prst="rect">
            <a:avLst/>
          </a:prstGeom>
          <a:noFill/>
        </p:spPr>
      </p:pic>
      <p:sp>
        <p:nvSpPr>
          <p:cNvPr id="4" name="タイトル 1"/>
          <p:cNvSpPr>
            <a:spLocks noGrp="1"/>
          </p:cNvSpPr>
          <p:nvPr>
            <p:ph type="title"/>
          </p:nvPr>
        </p:nvSpPr>
        <p:spPr bwMode="white">
          <a:xfrm>
            <a:off x="422031" y="151200"/>
            <a:ext cx="8299938" cy="396000"/>
          </a:xfrm>
          <a:prstGeom prst="rect">
            <a:avLst/>
          </a:prstGeom>
        </p:spPr>
        <p:txBody>
          <a:bodyPr/>
          <a:lstStyle>
            <a:lvl1pPr>
              <a:defRPr>
                <a:solidFill>
                  <a:schemeClr val="tx2"/>
                </a:solidFill>
              </a:defRPr>
            </a:lvl1pPr>
          </a:lstStyle>
          <a:p>
            <a:r>
              <a:rPr lang="ja-JP" altLang="en-US" dirty="0" smtClean="0"/>
              <a:t>マスタ タイトルの書式設定</a:t>
            </a:r>
            <a:endParaRPr lang="ja-JP" altLang="en-US" dirty="0"/>
          </a:p>
        </p:txBody>
      </p:sp>
    </p:spTree>
    <p:extLst>
      <p:ext uri="{BB962C8B-B14F-4D97-AF65-F5344CB8AC3E}">
        <p14:creationId xmlns="" xmlns:p14="http://schemas.microsoft.com/office/powerpoint/2010/main" val="2358608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311311-0BCC-45BE-8126-475F71FCDFC3}" type="datetimeFigureOut">
              <a:rPr lang="en-US" smtClean="0"/>
              <a:pPr/>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311311-0BCC-45BE-8126-475F71FCDFC3}" type="datetimeFigureOut">
              <a:rPr lang="en-US" smtClean="0"/>
              <a:pPr/>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311311-0BCC-45BE-8126-475F71FCDFC3}" type="datetimeFigureOut">
              <a:rPr lang="en-US" smtClean="0"/>
              <a:pPr/>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311311-0BCC-45BE-8126-475F71FCDFC3}" type="datetimeFigureOut">
              <a:rPr lang="en-US" smtClean="0"/>
              <a:pPr/>
              <a:t>3/7/2017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311311-0BCC-45BE-8126-475F71FCDFC3}" type="datetimeFigureOut">
              <a:rPr lang="en-US" smtClean="0"/>
              <a:pPr/>
              <a:t>3/7/2017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11311-0BCC-45BE-8126-475F71FCDFC3}" type="datetimeFigureOut">
              <a:rPr lang="en-US" smtClean="0"/>
              <a:pPr/>
              <a:t>3/7/2017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311311-0BCC-45BE-8126-475F71FCDFC3}" type="datetimeFigureOut">
              <a:rPr lang="en-US" smtClean="0"/>
              <a:pPr/>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311311-0BCC-45BE-8126-475F71FCDFC3}" type="datetimeFigureOut">
              <a:rPr lang="en-US" smtClean="0"/>
              <a:pPr/>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DDE24-EDA4-4153-9DCB-36F6320619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311311-0BCC-45BE-8126-475F71FCDFC3}" type="datetimeFigureOut">
              <a:rPr lang="en-US" smtClean="0"/>
              <a:pPr/>
              <a:t>3/7/2017</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6DDE24-EDA4-4153-9DCB-36F6320619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Office_PowerPoint_Presentation1.ppt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CB7077-892F-440F-900F-D8AFE34CBAEB}" type="slidenum">
              <a:rPr lang="en-US" smtClean="0"/>
              <a:pPr/>
              <a:t>1</a:t>
            </a:fld>
            <a:endParaRPr lang="en-US"/>
          </a:p>
        </p:txBody>
      </p:sp>
      <p:sp>
        <p:nvSpPr>
          <p:cNvPr id="5" name="Rounded Rectangle 4"/>
          <p:cNvSpPr/>
          <p:nvPr/>
        </p:nvSpPr>
        <p:spPr>
          <a:xfrm>
            <a:off x="762001" y="907798"/>
            <a:ext cx="7502525" cy="1378202"/>
          </a:xfrm>
          <a:prstGeom prst="roundRect">
            <a:avLst/>
          </a:prstGeom>
          <a:gradFill flip="none" rotWithShape="1">
            <a:gsLst>
              <a:gs pos="25000">
                <a:srgbClr val="00518E"/>
              </a:gs>
              <a:gs pos="0">
                <a:srgbClr val="002E50"/>
              </a:gs>
              <a:gs pos="70000">
                <a:srgbClr val="0775A1"/>
              </a:gs>
              <a:gs pos="100000">
                <a:srgbClr val="0886B8"/>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b="1" smtClean="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rPr>
              <a:t>世界のキッチン、ベトナム</a:t>
            </a:r>
            <a:endParaRPr lang="en-US" altLang="ja-JP" sz="4000" b="1" dirty="0" smtClean="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endParaRPr>
          </a:p>
          <a:p>
            <a:pPr algn="ctr"/>
            <a:r>
              <a:rPr lang="en-US" altLang="ja-JP" sz="4000" b="1" dirty="0" smtClean="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rPr>
              <a:t>Kitchen for the </a:t>
            </a:r>
            <a:r>
              <a:rPr lang="en-US" altLang="ja-JP" sz="4000" b="1" dirty="0" smtClean="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rPr>
              <a:t>world, Vietnam</a:t>
            </a:r>
            <a:r>
              <a:rPr lang="ja-JP" altLang="en-US" sz="4000" b="1" smtClean="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rPr>
              <a:t> </a:t>
            </a:r>
            <a:endParaRPr lang="en-US" sz="4000" b="1" dirty="0">
              <a:ln w="6600">
                <a:solidFill>
                  <a:schemeClr val="accent2"/>
                </a:solidFill>
                <a:prstDash val="solid"/>
              </a:ln>
              <a:solidFill>
                <a:srgbClr val="FFFFFF"/>
              </a:solidFill>
              <a:effectLst>
                <a:glow rad="101600">
                  <a:schemeClr val="accent2">
                    <a:satMod val="175000"/>
                    <a:alpha val="40000"/>
                  </a:schemeClr>
                </a:glow>
                <a:outerShdw dist="38100" dir="2700000" algn="tl" rotWithShape="0">
                  <a:schemeClr val="accent2"/>
                </a:outerShdw>
                <a:reflection blurRad="6350" stA="55000" endA="300" endPos="45500" dir="5400000" sy="-100000" algn="bl" rotWithShape="0"/>
              </a:effectLst>
            </a:endParaRPr>
          </a:p>
        </p:txBody>
      </p:sp>
      <p:sp>
        <p:nvSpPr>
          <p:cNvPr id="6" name="Rectangle 5"/>
          <p:cNvSpPr/>
          <p:nvPr/>
        </p:nvSpPr>
        <p:spPr>
          <a:xfrm>
            <a:off x="2057400" y="4724400"/>
            <a:ext cx="6400800" cy="114300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r">
              <a:lnSpc>
                <a:spcPct val="150000"/>
              </a:lnSpc>
            </a:pPr>
            <a:r>
              <a:rPr lang="ja-JP" altLang="en-US" kern="100" smtClean="0">
                <a:solidFill>
                  <a:srgbClr val="002E50"/>
                </a:solidFill>
                <a:effectLst>
                  <a:innerShdw blurRad="63500" dist="50800" dir="18900000">
                    <a:prstClr val="black">
                      <a:alpha val="50000"/>
                    </a:prstClr>
                  </a:innerShdw>
                </a:effectLst>
              </a:rPr>
              <a:t>ベ</a:t>
            </a:r>
            <a:r>
              <a:rPr lang="ja-JP" altLang="en-US" kern="100" dirty="0">
                <a:solidFill>
                  <a:srgbClr val="002E50"/>
                </a:solidFill>
                <a:effectLst>
                  <a:innerShdw blurRad="63500" dist="50800" dir="18900000">
                    <a:prstClr val="black">
                      <a:alpha val="50000"/>
                    </a:prstClr>
                  </a:innerShdw>
                </a:effectLst>
              </a:rPr>
              <a:t>ト</a:t>
            </a:r>
            <a:r>
              <a:rPr lang="ja-JP" altLang="en-US" kern="100">
                <a:solidFill>
                  <a:srgbClr val="002E50"/>
                </a:solidFill>
                <a:effectLst>
                  <a:innerShdw blurRad="63500" dist="50800" dir="18900000">
                    <a:prstClr val="black">
                      <a:alpha val="50000"/>
                    </a:prstClr>
                  </a:innerShdw>
                </a:effectLst>
              </a:rPr>
              <a:t>ナ</a:t>
            </a:r>
            <a:r>
              <a:rPr lang="ja-JP" altLang="en-US" kern="100" smtClean="0">
                <a:solidFill>
                  <a:srgbClr val="002E50"/>
                </a:solidFill>
                <a:effectLst>
                  <a:innerShdw blurRad="63500" dist="50800" dir="18900000">
                    <a:prstClr val="black">
                      <a:alpha val="50000"/>
                    </a:prstClr>
                  </a:innerShdw>
                </a:effectLst>
              </a:rPr>
              <a:t>ム農業農村開発</a:t>
            </a:r>
            <a:r>
              <a:rPr lang="ja-JP" altLang="en-US" kern="100" smtClean="0">
                <a:solidFill>
                  <a:srgbClr val="002E50"/>
                </a:solidFill>
                <a:effectLst>
                  <a:innerShdw blurRad="63500" dist="50800" dir="18900000">
                    <a:prstClr val="black">
                      <a:alpha val="50000"/>
                    </a:prstClr>
                  </a:innerShdw>
                </a:effectLst>
              </a:rPr>
              <a:t>省</a:t>
            </a:r>
            <a:endParaRPr lang="en-US" altLang="ja-JP" kern="100" dirty="0" smtClean="0">
              <a:solidFill>
                <a:srgbClr val="002E50"/>
              </a:solidFill>
              <a:effectLst>
                <a:innerShdw blurRad="63500" dist="50800" dir="18900000">
                  <a:prstClr val="black">
                    <a:alpha val="50000"/>
                  </a:prstClr>
                </a:innerShdw>
              </a:effectLst>
            </a:endParaRPr>
          </a:p>
          <a:p>
            <a:pPr algn="r">
              <a:lnSpc>
                <a:spcPct val="150000"/>
              </a:lnSpc>
            </a:pPr>
            <a:r>
              <a:rPr lang="en-US" altLang="ja-JP" kern="100" dirty="0" smtClean="0">
                <a:solidFill>
                  <a:srgbClr val="002E50"/>
                </a:solidFill>
                <a:effectLst>
                  <a:innerShdw blurRad="63500" dist="50800" dir="18900000">
                    <a:prstClr val="black">
                      <a:alpha val="50000"/>
                    </a:prstClr>
                  </a:innerShdw>
                </a:effectLst>
              </a:rPr>
              <a:t>Ministry of Agriculture and Rural Development (MARD), Vietnam</a:t>
            </a:r>
          </a:p>
          <a:p>
            <a:pPr algn="r">
              <a:lnSpc>
                <a:spcPct val="150000"/>
              </a:lnSpc>
            </a:pPr>
            <a:endParaRPr lang="ja-JP" altLang="ja-JP" kern="100" dirty="0">
              <a:solidFill>
                <a:srgbClr val="002E50"/>
              </a:solidFill>
              <a:effectLst>
                <a:innerShdw blurRad="63500" dist="50800" dir="18900000">
                  <a:prstClr val="black">
                    <a:alpha val="50000"/>
                  </a:prstClr>
                </a:innerShdw>
              </a:effectLst>
              <a:latin typeface="Century"/>
              <a:ea typeface="ＭＳ 明朝"/>
              <a:cs typeface="Arial Unicode MS"/>
            </a:endParaRPr>
          </a:p>
        </p:txBody>
      </p:sp>
      <p:sp>
        <p:nvSpPr>
          <p:cNvPr id="7" name="TextBox 6"/>
          <p:cNvSpPr txBox="1"/>
          <p:nvPr/>
        </p:nvSpPr>
        <p:spPr>
          <a:xfrm>
            <a:off x="1069181" y="6019802"/>
            <a:ext cx="7423945" cy="307777"/>
          </a:xfrm>
          <a:prstGeom prst="rect">
            <a:avLst/>
          </a:prstGeom>
          <a:noFill/>
        </p:spPr>
        <p:txBody>
          <a:bodyPr wrap="square" rtlCol="0">
            <a:spAutoFit/>
          </a:bodyPr>
          <a:lstStyle/>
          <a:p>
            <a:pPr algn="r"/>
            <a:r>
              <a:rPr lang="en-US" altLang="ja-JP" sz="1400" i="1" dirty="0">
                <a:solidFill>
                  <a:schemeClr val="accent2">
                    <a:lumMod val="50000"/>
                  </a:schemeClr>
                </a:solidFill>
                <a:latin typeface="MS UI Gothic" panose="020B0600070205080204" pitchFamily="34" charset="-128"/>
                <a:ea typeface="MS UI Gothic" panose="020B0600070205080204" pitchFamily="34" charset="-128"/>
              </a:rPr>
              <a:t>※</a:t>
            </a:r>
            <a:r>
              <a:rPr lang="ja-JP" altLang="en-US" sz="1400" i="1" dirty="0" smtClean="0">
                <a:solidFill>
                  <a:schemeClr val="accent2">
                    <a:lumMod val="50000"/>
                  </a:schemeClr>
                </a:solidFill>
                <a:latin typeface="MS UI Gothic" panose="020B0600070205080204" pitchFamily="34" charset="-128"/>
                <a:ea typeface="MS UI Gothic" panose="020B0600070205080204" pitchFamily="34" charset="-128"/>
              </a:rPr>
              <a:t>この資料は専門家個人の見解に基づき作成されたもので</a:t>
            </a:r>
            <a:r>
              <a:rPr lang="en-US" altLang="ja-JP" sz="1400" i="1" dirty="0" smtClean="0">
                <a:solidFill>
                  <a:schemeClr val="accent2">
                    <a:lumMod val="50000"/>
                  </a:schemeClr>
                </a:solidFill>
                <a:latin typeface="MS UI Gothic" panose="020B0600070205080204" pitchFamily="34" charset="-128"/>
                <a:ea typeface="MS UI Gothic" panose="020B0600070205080204" pitchFamily="34" charset="-128"/>
              </a:rPr>
              <a:t>, </a:t>
            </a:r>
            <a:r>
              <a:rPr lang="ja-JP" altLang="en-US" sz="1400" i="1" dirty="0" smtClean="0">
                <a:solidFill>
                  <a:schemeClr val="accent2">
                    <a:lumMod val="50000"/>
                  </a:schemeClr>
                </a:solidFill>
                <a:latin typeface="MS UI Gothic" panose="020B0600070205080204" pitchFamily="34" charset="-128"/>
                <a:ea typeface="MS UI Gothic" panose="020B0600070205080204" pitchFamily="34" charset="-128"/>
              </a:rPr>
              <a:t>内容の正否を保証するものではありません。</a:t>
            </a:r>
            <a:endParaRPr lang="en-US" sz="1400" i="1" dirty="0">
              <a:solidFill>
                <a:schemeClr val="accent2">
                  <a:lumMod val="50000"/>
                </a:schemeClr>
              </a:solidFill>
              <a:latin typeface="MS UI Gothic" panose="020B0600070205080204" pitchFamily="34" charset="-128"/>
              <a:ea typeface="MS UI Gothic" panose="020B0600070205080204" pitchFamily="34" charset="-128"/>
            </a:endParaRPr>
          </a:p>
        </p:txBody>
      </p:sp>
      <p:cxnSp>
        <p:nvCxnSpPr>
          <p:cNvPr id="10" name="Straight Connector 9"/>
          <p:cNvCxnSpPr/>
          <p:nvPr/>
        </p:nvCxnSpPr>
        <p:spPr>
          <a:xfrm>
            <a:off x="4267201" y="5876673"/>
            <a:ext cx="3997325" cy="0"/>
          </a:xfrm>
          <a:prstGeom prst="line">
            <a:avLst/>
          </a:prstGeom>
          <a:ln>
            <a:solidFill>
              <a:srgbClr val="00518E"/>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64525" y="171435"/>
            <a:ext cx="671513" cy="556751"/>
          </a:xfrm>
          <a:prstGeom prst="rect">
            <a:avLst/>
          </a:prstGeom>
        </p:spPr>
      </p:pic>
      <p:sp>
        <p:nvSpPr>
          <p:cNvPr id="8" name="TextBox 7"/>
          <p:cNvSpPr txBox="1"/>
          <p:nvPr/>
        </p:nvSpPr>
        <p:spPr>
          <a:xfrm>
            <a:off x="4038600" y="2895600"/>
            <a:ext cx="5105400" cy="869212"/>
          </a:xfrm>
          <a:prstGeom prst="rect">
            <a:avLst/>
          </a:prstGeom>
          <a:noFill/>
        </p:spPr>
        <p:txBody>
          <a:bodyPr wrap="square" rtlCol="0">
            <a:spAutoFit/>
          </a:bodyPr>
          <a:lstStyle/>
          <a:p>
            <a:pPr>
              <a:lnSpc>
                <a:spcPct val="150000"/>
              </a:lnSpc>
            </a:pPr>
            <a:r>
              <a:rPr lang="ja-JP" altLang="en-US" kern="100" smtClean="0">
                <a:solidFill>
                  <a:srgbClr val="002E50"/>
                </a:solidFill>
                <a:effectLst>
                  <a:innerShdw blurRad="63500" dist="50800" dir="18900000">
                    <a:prstClr val="black">
                      <a:alpha val="50000"/>
                    </a:prstClr>
                  </a:innerShdw>
                </a:effectLst>
              </a:rPr>
              <a:t>アグリビジネスジャパンデスク、</a:t>
            </a:r>
            <a:r>
              <a:rPr lang="ja-JP" altLang="ja-JP" kern="100" smtClean="0">
                <a:solidFill>
                  <a:srgbClr val="002E50"/>
                </a:solidFill>
                <a:effectLst>
                  <a:innerShdw blurRad="63500" dist="50800" dir="18900000">
                    <a:prstClr val="black">
                      <a:alpha val="50000"/>
                    </a:prstClr>
                  </a:innerShdw>
                </a:effectLst>
              </a:rPr>
              <a:t>アドバイザー</a:t>
            </a:r>
            <a:endParaRPr lang="en-US" altLang="ja-JP" kern="100" dirty="0" smtClean="0">
              <a:solidFill>
                <a:srgbClr val="002E50"/>
              </a:solidFill>
              <a:effectLst>
                <a:innerShdw blurRad="63500" dist="50800" dir="18900000">
                  <a:prstClr val="black">
                    <a:alpha val="50000"/>
                  </a:prstClr>
                </a:innerShdw>
              </a:effectLst>
            </a:endParaRPr>
          </a:p>
          <a:p>
            <a:pPr>
              <a:lnSpc>
                <a:spcPct val="150000"/>
              </a:lnSpc>
            </a:pPr>
            <a:r>
              <a:rPr lang="en-US" altLang="ja-JP" kern="100" dirty="0" smtClean="0">
                <a:solidFill>
                  <a:srgbClr val="002E50"/>
                </a:solidFill>
                <a:effectLst>
                  <a:innerShdw blurRad="63500" dist="50800" dir="18900000">
                    <a:prstClr val="black">
                      <a:alpha val="50000"/>
                    </a:prstClr>
                  </a:innerShdw>
                </a:effectLst>
                <a:latin typeface="Century"/>
                <a:ea typeface="ＭＳ 明朝"/>
                <a:cs typeface="Arial Unicode MS"/>
              </a:rPr>
              <a:t>Agribusiness Japan Desk (ABJD) Advisor</a:t>
            </a:r>
            <a:endParaRPr lang="ja-JP" altLang="ja-JP" kern="100" dirty="0">
              <a:solidFill>
                <a:srgbClr val="002E50"/>
              </a:solidFill>
              <a:effectLst>
                <a:innerShdw blurRad="63500" dist="50800" dir="18900000">
                  <a:prstClr val="black">
                    <a:alpha val="50000"/>
                  </a:prstClr>
                </a:innerShdw>
              </a:effectLst>
              <a:latin typeface="Century"/>
              <a:ea typeface="ＭＳ 明朝"/>
              <a:cs typeface="Arial Unicode MS"/>
            </a:endParaRPr>
          </a:p>
        </p:txBody>
      </p:sp>
      <p:sp>
        <p:nvSpPr>
          <p:cNvPr id="9" name="TextBox 8"/>
          <p:cNvSpPr txBox="1"/>
          <p:nvPr/>
        </p:nvSpPr>
        <p:spPr>
          <a:xfrm>
            <a:off x="6934200" y="3733800"/>
            <a:ext cx="1447800" cy="923330"/>
          </a:xfrm>
          <a:prstGeom prst="rect">
            <a:avLst/>
          </a:prstGeom>
          <a:noFill/>
        </p:spPr>
        <p:txBody>
          <a:bodyPr wrap="square" rtlCol="0">
            <a:spAutoFit/>
          </a:bodyPr>
          <a:lstStyle/>
          <a:p>
            <a:pPr algn="r">
              <a:lnSpc>
                <a:spcPct val="150000"/>
              </a:lnSpc>
            </a:pPr>
            <a:r>
              <a:rPr lang="ja-JP" altLang="ja-JP" b="1" kern="100" smtClean="0">
                <a:solidFill>
                  <a:srgbClr val="002E50"/>
                </a:solidFill>
                <a:effectLst>
                  <a:innerShdw blurRad="63500" dist="50800" dir="18900000">
                    <a:prstClr val="black">
                      <a:alpha val="50000"/>
                    </a:prstClr>
                  </a:innerShdw>
                </a:effectLst>
              </a:rPr>
              <a:t>安部</a:t>
            </a:r>
            <a:r>
              <a:rPr lang="ja-JP" altLang="en-US" b="1" kern="100" smtClean="0">
                <a:solidFill>
                  <a:srgbClr val="002E50"/>
                </a:solidFill>
                <a:effectLst>
                  <a:innerShdw blurRad="63500" dist="50800" dir="18900000">
                    <a:prstClr val="black">
                      <a:alpha val="50000"/>
                    </a:prstClr>
                  </a:innerShdw>
                </a:effectLst>
              </a:rPr>
              <a:t> </a:t>
            </a:r>
            <a:r>
              <a:rPr lang="ja-JP" altLang="ja-JP" b="1" kern="100" smtClean="0">
                <a:solidFill>
                  <a:srgbClr val="002E50"/>
                </a:solidFill>
                <a:effectLst>
                  <a:innerShdw blurRad="63500" dist="50800" dir="18900000">
                    <a:prstClr val="black">
                      <a:alpha val="50000"/>
                    </a:prstClr>
                  </a:innerShdw>
                </a:effectLst>
              </a:rPr>
              <a:t>一郎</a:t>
            </a:r>
            <a:endParaRPr lang="en-US" altLang="ja-JP" b="1" kern="100" dirty="0" smtClean="0">
              <a:solidFill>
                <a:srgbClr val="002E50"/>
              </a:solidFill>
              <a:effectLst>
                <a:innerShdw blurRad="63500" dist="50800" dir="18900000">
                  <a:prstClr val="black">
                    <a:alpha val="50000"/>
                  </a:prstClr>
                </a:innerShdw>
              </a:effectLst>
            </a:endParaRPr>
          </a:p>
          <a:p>
            <a:pPr algn="r">
              <a:lnSpc>
                <a:spcPct val="150000"/>
              </a:lnSpc>
            </a:pPr>
            <a:r>
              <a:rPr lang="en-US" altLang="ja-JP" b="1" kern="100" dirty="0" smtClean="0">
                <a:solidFill>
                  <a:srgbClr val="002E50"/>
                </a:solidFill>
                <a:effectLst>
                  <a:innerShdw blurRad="63500" dist="50800" dir="18900000">
                    <a:prstClr val="black">
                      <a:alpha val="50000"/>
                    </a:prstClr>
                  </a:innerShdw>
                </a:effectLst>
              </a:rPr>
              <a:t>Ichiro ABE</a:t>
            </a:r>
            <a:endParaRPr lang="en-US" altLang="ja-JP" b="1" kern="100" dirty="0">
              <a:solidFill>
                <a:srgbClr val="002E50"/>
              </a:solidFill>
              <a:effectLst>
                <a:innerShdw blurRad="63500" dist="50800" dir="18900000">
                  <a:prstClr val="black">
                    <a:alpha val="50000"/>
                  </a:prstClr>
                </a:innerShdw>
              </a:effectLst>
            </a:endParaRPr>
          </a:p>
        </p:txBody>
      </p:sp>
    </p:spTree>
    <p:extLst>
      <p:ext uri="{BB962C8B-B14F-4D97-AF65-F5344CB8AC3E}">
        <p14:creationId xmlns:p14="http://schemas.microsoft.com/office/powerpoint/2010/main" xmlns="" val="1966593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タイトル 2"/>
          <p:cNvSpPr>
            <a:spLocks noGrp="1"/>
          </p:cNvSpPr>
          <p:nvPr>
            <p:ph type="title"/>
          </p:nvPr>
        </p:nvSpPr>
        <p:spPr>
          <a:xfrm>
            <a:off x="422031" y="176216"/>
            <a:ext cx="8299938" cy="396875"/>
          </a:xfrm>
        </p:spPr>
        <p:txBody>
          <a:bodyPr>
            <a:normAutofit fontScale="90000"/>
          </a:bodyPr>
          <a:lstStyle/>
          <a:p>
            <a:pPr eaLnBrk="1" hangingPunct="1"/>
            <a:r>
              <a:rPr lang="en-US" altLang="ja-JP" sz="2200" dirty="0"/>
              <a:t>MAJOR AGRICULTURE TYPE IN VIETNAM BY AREA</a:t>
            </a:r>
            <a:endParaRPr sz="2200" dirty="0"/>
          </a:p>
        </p:txBody>
      </p:sp>
      <p:sp>
        <p:nvSpPr>
          <p:cNvPr id="179203" name="Text Box 11"/>
          <p:cNvSpPr txBox="1">
            <a:spLocks noChangeArrowheads="1"/>
          </p:cNvSpPr>
          <p:nvPr/>
        </p:nvSpPr>
        <p:spPr bwMode="auto">
          <a:xfrm>
            <a:off x="49823" y="6688138"/>
            <a:ext cx="2381250" cy="184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36000" tIns="36000" rIns="36000" bIns="36000" anchor="b">
            <a:spAutoFit/>
          </a:bodyPr>
          <a:lstStyle>
            <a:lvl1pPr marL="381000" indent="-381000">
              <a:defRPr kumimoji="1" sz="1400" b="1">
                <a:solidFill>
                  <a:schemeClr val="tx1"/>
                </a:solidFill>
                <a:latin typeface="Arial" panose="020B0604020202020204" pitchFamily="34" charset="0"/>
                <a:ea typeface="ＨＧｺﾞｼｯｸE-PRO"/>
                <a:cs typeface="ＨＧｺﾞｼｯｸE-PRO"/>
              </a:defRPr>
            </a:lvl1pPr>
            <a:lvl2pPr marL="742950" indent="-285750">
              <a:defRPr kumimoji="1" sz="1400" b="1">
                <a:solidFill>
                  <a:schemeClr val="tx1"/>
                </a:solidFill>
                <a:latin typeface="Arial" panose="020B0604020202020204" pitchFamily="34" charset="0"/>
                <a:ea typeface="ＨＧｺﾞｼｯｸE-PRO"/>
                <a:cs typeface="ＨＧｺﾞｼｯｸE-PRO"/>
              </a:defRPr>
            </a:lvl2pPr>
            <a:lvl3pPr marL="1143000" indent="-228600">
              <a:defRPr kumimoji="1" sz="1400" b="1">
                <a:solidFill>
                  <a:schemeClr val="tx1"/>
                </a:solidFill>
                <a:latin typeface="Arial" panose="020B0604020202020204" pitchFamily="34" charset="0"/>
                <a:ea typeface="ＨＧｺﾞｼｯｸE-PRO"/>
                <a:cs typeface="ＨＧｺﾞｼｯｸE-PRO"/>
              </a:defRPr>
            </a:lvl3pPr>
            <a:lvl4pPr marL="1600200" indent="-228600">
              <a:defRPr kumimoji="1" sz="1400" b="1">
                <a:solidFill>
                  <a:schemeClr val="tx1"/>
                </a:solidFill>
                <a:latin typeface="Arial" panose="020B0604020202020204" pitchFamily="34" charset="0"/>
                <a:ea typeface="ＨＧｺﾞｼｯｸE-PRO"/>
                <a:cs typeface="ＨＧｺﾞｼｯｸE-PRO"/>
              </a:defRPr>
            </a:lvl4pPr>
            <a:lvl5pPr marL="2057400" indent="-228600">
              <a:defRPr kumimoji="1" sz="1400" b="1">
                <a:solidFill>
                  <a:schemeClr val="tx1"/>
                </a:solidFill>
                <a:latin typeface="Arial" panose="020B0604020202020204" pitchFamily="34" charset="0"/>
                <a:ea typeface="ＨＧｺﾞｼｯｸE-PRO"/>
                <a:cs typeface="ＨＧｺﾞｼｯｸE-PRO"/>
              </a:defRPr>
            </a:lvl5pPr>
            <a:lvl6pPr marL="2514600" indent="-228600" eaLnBrk="0" fontAlgn="base" hangingPunct="0">
              <a:spcBef>
                <a:spcPct val="0"/>
              </a:spcBef>
              <a:spcAft>
                <a:spcPct val="0"/>
              </a:spcAft>
              <a:defRPr kumimoji="1" sz="1400" b="1">
                <a:solidFill>
                  <a:schemeClr val="tx1"/>
                </a:solidFill>
                <a:latin typeface="Arial" panose="020B0604020202020204" pitchFamily="34" charset="0"/>
                <a:ea typeface="ＨＧｺﾞｼｯｸE-PRO"/>
                <a:cs typeface="ＨＧｺﾞｼｯｸE-PRO"/>
              </a:defRPr>
            </a:lvl6pPr>
            <a:lvl7pPr marL="2971800" indent="-228600" eaLnBrk="0" fontAlgn="base" hangingPunct="0">
              <a:spcBef>
                <a:spcPct val="0"/>
              </a:spcBef>
              <a:spcAft>
                <a:spcPct val="0"/>
              </a:spcAft>
              <a:defRPr kumimoji="1" sz="1400" b="1">
                <a:solidFill>
                  <a:schemeClr val="tx1"/>
                </a:solidFill>
                <a:latin typeface="Arial" panose="020B0604020202020204" pitchFamily="34" charset="0"/>
                <a:ea typeface="ＨＧｺﾞｼｯｸE-PRO"/>
                <a:cs typeface="ＨＧｺﾞｼｯｸE-PRO"/>
              </a:defRPr>
            </a:lvl7pPr>
            <a:lvl8pPr marL="3429000" indent="-228600" eaLnBrk="0" fontAlgn="base" hangingPunct="0">
              <a:spcBef>
                <a:spcPct val="0"/>
              </a:spcBef>
              <a:spcAft>
                <a:spcPct val="0"/>
              </a:spcAft>
              <a:defRPr kumimoji="1" sz="1400" b="1">
                <a:solidFill>
                  <a:schemeClr val="tx1"/>
                </a:solidFill>
                <a:latin typeface="Arial" panose="020B0604020202020204" pitchFamily="34" charset="0"/>
                <a:ea typeface="ＨＧｺﾞｼｯｸE-PRO"/>
                <a:cs typeface="ＨＧｺﾞｼｯｸE-PRO"/>
              </a:defRPr>
            </a:lvl8pPr>
            <a:lvl9pPr marL="3886200" indent="-228600" eaLnBrk="0" fontAlgn="base" hangingPunct="0">
              <a:spcBef>
                <a:spcPct val="0"/>
              </a:spcBef>
              <a:spcAft>
                <a:spcPct val="0"/>
              </a:spcAft>
              <a:defRPr kumimoji="1" sz="1400" b="1">
                <a:solidFill>
                  <a:schemeClr val="tx1"/>
                </a:solidFill>
                <a:latin typeface="Arial" panose="020B0604020202020204" pitchFamily="34" charset="0"/>
                <a:ea typeface="ＨＧｺﾞｼｯｸE-PRO"/>
                <a:cs typeface="ＨＧｺﾞｼｯｸE-PRO"/>
              </a:defRPr>
            </a:lvl9pPr>
          </a:lstStyle>
          <a:p>
            <a:pPr eaLnBrk="1" hangingPunct="1">
              <a:lnSpc>
                <a:spcPct val="80000"/>
              </a:lnSpc>
            </a:pPr>
            <a:r>
              <a:rPr lang="en-US" altLang="ja-JP" sz="900">
                <a:ea typeface="Meiryo" panose="020B0604030504040204" pitchFamily="34" charset="-128"/>
                <a:cs typeface="Meiryo" panose="020B0604030504040204" pitchFamily="34" charset="-128"/>
              </a:rPr>
              <a:t>Source : DI’s interview</a:t>
            </a:r>
            <a:endParaRPr lang="ja-JP" altLang="en-US" sz="900">
              <a:ea typeface="Meiryo" panose="020B0604030504040204" pitchFamily="34" charset="-128"/>
              <a:cs typeface="Meiryo" panose="020B0604030504040204" pitchFamily="34" charset="-128"/>
            </a:endParaRPr>
          </a:p>
        </p:txBody>
      </p:sp>
      <p:grpSp>
        <p:nvGrpSpPr>
          <p:cNvPr id="2" name="グループ化 3"/>
          <p:cNvGrpSpPr/>
          <p:nvPr/>
        </p:nvGrpSpPr>
        <p:grpSpPr>
          <a:xfrm>
            <a:off x="130883" y="944566"/>
            <a:ext cx="8876454" cy="5567933"/>
            <a:chOff x="93663" y="944563"/>
            <a:chExt cx="9616159" cy="5567933"/>
          </a:xfrm>
        </p:grpSpPr>
        <p:pic>
          <p:nvPicPr>
            <p:cNvPr id="179205" name="Picture 3" descr="Provinces_Map_of_Vietnam"/>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l="929" t="752" r="1291" b="1717"/>
            <a:stretch>
              <a:fillRect/>
            </a:stretch>
          </p:blipFill>
          <p:spPr bwMode="auto">
            <a:xfrm>
              <a:off x="93663" y="1685925"/>
              <a:ext cx="3011487" cy="4568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Oval 5"/>
            <p:cNvSpPr>
              <a:spLocks noChangeArrowheads="1"/>
            </p:cNvSpPr>
            <p:nvPr/>
          </p:nvSpPr>
          <p:spPr bwMode="auto">
            <a:xfrm>
              <a:off x="974725" y="5422900"/>
              <a:ext cx="595313" cy="528638"/>
            </a:xfrm>
            <a:prstGeom prst="ellipse">
              <a:avLst/>
            </a:prstGeom>
            <a:solidFill>
              <a:srgbClr val="FFFFCC">
                <a:alpha val="70000"/>
              </a:srgbClr>
            </a:solidFill>
            <a:ln w="28575">
              <a:solidFill>
                <a:srgbClr val="FF99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17" name="Oval 6"/>
            <p:cNvSpPr>
              <a:spLocks noChangeArrowheads="1"/>
            </p:cNvSpPr>
            <p:nvPr/>
          </p:nvSpPr>
          <p:spPr bwMode="auto">
            <a:xfrm>
              <a:off x="1863725" y="4803775"/>
              <a:ext cx="669925" cy="587375"/>
            </a:xfrm>
            <a:prstGeom prst="ellipse">
              <a:avLst/>
            </a:prstGeom>
            <a:solidFill>
              <a:srgbClr val="CCFFCC">
                <a:alpha val="70000"/>
              </a:srgbClr>
            </a:solidFill>
            <a:ln w="28575">
              <a:solidFill>
                <a:srgbClr val="008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ja-JP" altLang="en-US" sz="1600">
                <a:latin typeface="+mj-lt"/>
                <a:ea typeface="ＭＳ Ｐゴシック" panose="020B0600070205080204" pitchFamily="50" charset="-128"/>
              </a:endParaRPr>
            </a:p>
          </p:txBody>
        </p:sp>
        <p:sp>
          <p:nvSpPr>
            <p:cNvPr id="18" name="Text Box 7"/>
            <p:cNvSpPr txBox="1">
              <a:spLocks noChangeArrowheads="1"/>
            </p:cNvSpPr>
            <p:nvPr/>
          </p:nvSpPr>
          <p:spPr bwMode="auto">
            <a:xfrm>
              <a:off x="3287713" y="3413125"/>
              <a:ext cx="936625" cy="903700"/>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eaLnBrk="1" hangingPunct="1">
                <a:defRPr/>
              </a:pPr>
              <a:r>
                <a:rPr lang="en-GB" altLang="ja-JP" dirty="0">
                  <a:latin typeface="+mj-lt"/>
                  <a:ea typeface="メイリオ"/>
                  <a:cs typeface="+mn-cs"/>
                </a:rPr>
                <a:t>Central </a:t>
              </a:r>
            </a:p>
            <a:p>
              <a:pPr eaLnBrk="1" hangingPunct="1">
                <a:defRPr/>
              </a:pPr>
              <a:r>
                <a:rPr lang="en-GB" altLang="ja-JP" dirty="0">
                  <a:latin typeface="+mj-lt"/>
                  <a:ea typeface="メイリオ"/>
                  <a:cs typeface="+mn-cs"/>
                </a:rPr>
                <a:t>Highlands</a:t>
              </a:r>
              <a:endParaRPr lang="ja-JP" altLang="en-US" dirty="0">
                <a:latin typeface="+mj-lt"/>
                <a:ea typeface="メイリオ"/>
                <a:cs typeface="+mn-cs"/>
              </a:endParaRPr>
            </a:p>
          </p:txBody>
        </p:sp>
        <p:sp>
          <p:nvSpPr>
            <p:cNvPr id="19" name="Text Box 8"/>
            <p:cNvSpPr txBox="1">
              <a:spLocks noChangeArrowheads="1"/>
            </p:cNvSpPr>
            <p:nvPr/>
          </p:nvSpPr>
          <p:spPr bwMode="auto">
            <a:xfrm>
              <a:off x="3287713" y="5362575"/>
              <a:ext cx="1235075" cy="626701"/>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eaLnBrk="1" hangingPunct="1">
                <a:defRPr/>
              </a:pPr>
              <a:r>
                <a:rPr lang="en-US" altLang="ja-JP" dirty="0">
                  <a:latin typeface="+mj-lt"/>
                  <a:ea typeface="メイリオ"/>
                  <a:cs typeface="+mn-cs"/>
                </a:rPr>
                <a:t>Mekong Delta</a:t>
              </a:r>
              <a:endParaRPr lang="ja-JP" altLang="en-US" dirty="0">
                <a:latin typeface="+mj-lt"/>
                <a:ea typeface="メイリオ"/>
                <a:cs typeface="+mn-cs"/>
              </a:endParaRPr>
            </a:p>
          </p:txBody>
        </p:sp>
        <p:sp>
          <p:nvSpPr>
            <p:cNvPr id="32" name="Text Box 24"/>
            <p:cNvSpPr txBox="1">
              <a:spLocks noChangeArrowheads="1"/>
            </p:cNvSpPr>
            <p:nvPr/>
          </p:nvSpPr>
          <p:spPr bwMode="auto">
            <a:xfrm>
              <a:off x="3287713" y="4495800"/>
              <a:ext cx="1060450" cy="626701"/>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eaLnBrk="1" hangingPunct="1">
                <a:defRPr/>
              </a:pPr>
              <a:r>
                <a:rPr lang="en-US" altLang="ja-JP" dirty="0">
                  <a:latin typeface="+mj-lt"/>
                  <a:ea typeface="メイリオ"/>
                </a:rPr>
                <a:t>Greater</a:t>
              </a:r>
              <a:r>
                <a:rPr lang="en-US" altLang="ja-JP" dirty="0">
                  <a:latin typeface="+mj-lt"/>
                  <a:ea typeface="メイリオ"/>
                  <a:cs typeface="+mn-cs"/>
                </a:rPr>
                <a:t> HCMC</a:t>
              </a:r>
              <a:endParaRPr lang="ja-JP" altLang="en-US" dirty="0">
                <a:latin typeface="+mj-lt"/>
                <a:ea typeface="メイリオ"/>
                <a:cs typeface="+mn-cs"/>
              </a:endParaRPr>
            </a:p>
          </p:txBody>
        </p:sp>
        <p:sp>
          <p:nvSpPr>
            <p:cNvPr id="33" name="Text Box 25"/>
            <p:cNvSpPr txBox="1">
              <a:spLocks noChangeArrowheads="1"/>
            </p:cNvSpPr>
            <p:nvPr/>
          </p:nvSpPr>
          <p:spPr bwMode="auto">
            <a:xfrm>
              <a:off x="3287713" y="1679575"/>
              <a:ext cx="1060450" cy="626701"/>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p>
              <a:pPr eaLnBrk="1" hangingPunct="1">
                <a:defRPr/>
              </a:pPr>
              <a:r>
                <a:rPr lang="en-US" altLang="ja-JP" dirty="0">
                  <a:latin typeface="+mj-lt"/>
                  <a:ea typeface="メイリオ"/>
                </a:rPr>
                <a:t>Greater</a:t>
              </a:r>
              <a:r>
                <a:rPr lang="en-US" altLang="ja-JP" dirty="0">
                  <a:latin typeface="+mj-lt"/>
                  <a:ea typeface="メイリオ"/>
                  <a:cs typeface="+mn-cs"/>
                </a:rPr>
                <a:t> </a:t>
              </a:r>
            </a:p>
            <a:p>
              <a:pPr eaLnBrk="1" hangingPunct="1">
                <a:defRPr/>
              </a:pPr>
              <a:r>
                <a:rPr lang="en-US" altLang="ja-JP" dirty="0">
                  <a:latin typeface="+mj-lt"/>
                  <a:ea typeface="メイリオ"/>
                  <a:cs typeface="+mn-cs"/>
                </a:rPr>
                <a:t>Hanoi</a:t>
              </a:r>
              <a:endParaRPr lang="ja-JP" altLang="en-US" dirty="0">
                <a:latin typeface="+mj-lt"/>
                <a:ea typeface="メイリオ"/>
                <a:cs typeface="+mn-cs"/>
              </a:endParaRPr>
            </a:p>
          </p:txBody>
        </p:sp>
        <p:sp>
          <p:nvSpPr>
            <p:cNvPr id="34" name="Oval 26"/>
            <p:cNvSpPr>
              <a:spLocks noChangeArrowheads="1"/>
            </p:cNvSpPr>
            <p:nvPr/>
          </p:nvSpPr>
          <p:spPr bwMode="auto">
            <a:xfrm>
              <a:off x="1368425" y="2322513"/>
              <a:ext cx="358775" cy="315912"/>
            </a:xfrm>
            <a:prstGeom prst="ellipse">
              <a:avLst/>
            </a:prstGeom>
            <a:solidFill>
              <a:srgbClr val="CC99FF">
                <a:alpha val="70000"/>
              </a:srgbClr>
            </a:solidFill>
            <a:ln w="28575">
              <a:solidFill>
                <a:srgbClr val="80008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35" name="Text Box 27"/>
            <p:cNvSpPr txBox="1">
              <a:spLocks noChangeArrowheads="1"/>
            </p:cNvSpPr>
            <p:nvPr/>
          </p:nvSpPr>
          <p:spPr bwMode="auto">
            <a:xfrm>
              <a:off x="3287713" y="2762250"/>
              <a:ext cx="1060450" cy="626701"/>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p>
              <a:pPr eaLnBrk="1" hangingPunct="1">
                <a:defRPr/>
              </a:pPr>
              <a:r>
                <a:rPr lang="en-US" altLang="ja-JP" dirty="0">
                  <a:latin typeface="+mj-lt"/>
                  <a:ea typeface="メイリオ"/>
                  <a:cs typeface="+mn-cs"/>
                </a:rPr>
                <a:t>Northern </a:t>
              </a:r>
            </a:p>
            <a:p>
              <a:pPr eaLnBrk="1" hangingPunct="1">
                <a:defRPr/>
              </a:pPr>
              <a:r>
                <a:rPr lang="en-US" altLang="ja-JP" dirty="0">
                  <a:latin typeface="+mj-lt"/>
                  <a:ea typeface="メイリオ"/>
                  <a:cs typeface="+mn-cs"/>
                </a:rPr>
                <a:t>Coast</a:t>
              </a:r>
              <a:endParaRPr lang="ja-JP" altLang="en-US" dirty="0">
                <a:latin typeface="+mj-lt"/>
                <a:ea typeface="メイリオ"/>
                <a:cs typeface="+mn-cs"/>
              </a:endParaRPr>
            </a:p>
          </p:txBody>
        </p:sp>
        <p:sp>
          <p:nvSpPr>
            <p:cNvPr id="36" name="Line 28"/>
            <p:cNvSpPr>
              <a:spLocks noChangeShapeType="1"/>
            </p:cNvSpPr>
            <p:nvPr/>
          </p:nvSpPr>
          <p:spPr bwMode="auto">
            <a:xfrm>
              <a:off x="3171825" y="2687638"/>
              <a:ext cx="6537997" cy="0"/>
            </a:xfrm>
            <a:prstGeom prst="line">
              <a:avLst/>
            </a:prstGeom>
            <a:noFill/>
            <a:ln w="19050">
              <a:solidFill>
                <a:srgbClr val="80808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fontAlgn="auto" hangingPunct="1">
                <a:spcBef>
                  <a:spcPts val="0"/>
                </a:spcBef>
                <a:spcAft>
                  <a:spcPts val="0"/>
                </a:spcAft>
                <a:defRPr/>
              </a:pPr>
              <a:endParaRPr kumimoji="0" lang="ja-JP" altLang="en-US" sz="1600" kern="0">
                <a:latin typeface="+mj-lt"/>
                <a:ea typeface="メイリオ"/>
                <a:cs typeface="+mn-cs"/>
              </a:endParaRPr>
            </a:p>
          </p:txBody>
        </p:sp>
        <p:sp>
          <p:nvSpPr>
            <p:cNvPr id="37" name="Line 29"/>
            <p:cNvSpPr>
              <a:spLocks noChangeShapeType="1"/>
            </p:cNvSpPr>
            <p:nvPr/>
          </p:nvSpPr>
          <p:spPr bwMode="auto">
            <a:xfrm>
              <a:off x="3171825" y="3340100"/>
              <a:ext cx="6537997" cy="0"/>
            </a:xfrm>
            <a:prstGeom prst="line">
              <a:avLst/>
            </a:prstGeom>
            <a:noFill/>
            <a:ln w="19050">
              <a:solidFill>
                <a:srgbClr val="80808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fontAlgn="auto" hangingPunct="1">
                <a:spcBef>
                  <a:spcPts val="0"/>
                </a:spcBef>
                <a:spcAft>
                  <a:spcPts val="0"/>
                </a:spcAft>
                <a:defRPr/>
              </a:pPr>
              <a:endParaRPr kumimoji="0" lang="ja-JP" altLang="en-US" sz="1600" kern="0">
                <a:latin typeface="+mj-lt"/>
                <a:ea typeface="メイリオ"/>
                <a:cs typeface="+mn-cs"/>
              </a:endParaRPr>
            </a:p>
          </p:txBody>
        </p:sp>
        <p:sp>
          <p:nvSpPr>
            <p:cNvPr id="38" name="Line 30"/>
            <p:cNvSpPr>
              <a:spLocks noChangeShapeType="1"/>
            </p:cNvSpPr>
            <p:nvPr/>
          </p:nvSpPr>
          <p:spPr bwMode="auto">
            <a:xfrm>
              <a:off x="3171825" y="4422775"/>
              <a:ext cx="6537997" cy="0"/>
            </a:xfrm>
            <a:prstGeom prst="line">
              <a:avLst/>
            </a:prstGeom>
            <a:noFill/>
            <a:ln w="19050">
              <a:solidFill>
                <a:srgbClr val="80808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fontAlgn="auto" hangingPunct="1">
                <a:spcBef>
                  <a:spcPts val="0"/>
                </a:spcBef>
                <a:spcAft>
                  <a:spcPts val="0"/>
                </a:spcAft>
                <a:defRPr/>
              </a:pPr>
              <a:endParaRPr kumimoji="0" lang="ja-JP" altLang="en-US" sz="1600" kern="0">
                <a:latin typeface="+mj-lt"/>
                <a:ea typeface="メイリオ"/>
                <a:cs typeface="+mn-cs"/>
              </a:endParaRPr>
            </a:p>
          </p:txBody>
        </p:sp>
        <p:sp>
          <p:nvSpPr>
            <p:cNvPr id="39" name="Line 31"/>
            <p:cNvSpPr>
              <a:spLocks noChangeShapeType="1"/>
            </p:cNvSpPr>
            <p:nvPr/>
          </p:nvSpPr>
          <p:spPr bwMode="auto">
            <a:xfrm>
              <a:off x="3171825" y="5289550"/>
              <a:ext cx="6537997" cy="0"/>
            </a:xfrm>
            <a:prstGeom prst="line">
              <a:avLst/>
            </a:prstGeom>
            <a:noFill/>
            <a:ln w="19050">
              <a:solidFill>
                <a:srgbClr val="80808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fontAlgn="auto" hangingPunct="1">
                <a:spcBef>
                  <a:spcPts val="0"/>
                </a:spcBef>
                <a:spcAft>
                  <a:spcPts val="0"/>
                </a:spcAft>
                <a:defRPr/>
              </a:pPr>
              <a:endParaRPr kumimoji="0" lang="ja-JP" altLang="en-US" sz="1600" kern="0">
                <a:latin typeface="+mj-lt"/>
                <a:ea typeface="メイリオ"/>
                <a:cs typeface="+mn-cs"/>
              </a:endParaRPr>
            </a:p>
          </p:txBody>
        </p:sp>
        <p:sp>
          <p:nvSpPr>
            <p:cNvPr id="42" name="Oval 34"/>
            <p:cNvSpPr>
              <a:spLocks noChangeArrowheads="1"/>
            </p:cNvSpPr>
            <p:nvPr/>
          </p:nvSpPr>
          <p:spPr bwMode="auto">
            <a:xfrm>
              <a:off x="1649413" y="5335588"/>
              <a:ext cx="358775" cy="315912"/>
            </a:xfrm>
            <a:prstGeom prst="ellipse">
              <a:avLst/>
            </a:prstGeom>
            <a:solidFill>
              <a:schemeClr val="accent3">
                <a:alpha val="70000"/>
              </a:schemeClr>
            </a:solidFill>
            <a:ln w="28575">
              <a:solidFill>
                <a:schemeClr val="accent3">
                  <a:lumMod val="50000"/>
                </a:schemeClr>
              </a:solidFill>
              <a:round/>
              <a:headEnd/>
              <a:tailEnd/>
            </a:ln>
            <a:effectLs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40" name="Text Box 32"/>
            <p:cNvSpPr txBox="1">
              <a:spLocks noChangeArrowheads="1"/>
            </p:cNvSpPr>
            <p:nvPr/>
          </p:nvSpPr>
          <p:spPr bwMode="auto">
            <a:xfrm>
              <a:off x="4543425" y="5362575"/>
              <a:ext cx="1200150" cy="1149921"/>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Dong </a:t>
              </a:r>
              <a:r>
                <a:rPr lang="en-US" altLang="ja-JP" sz="1400" dirty="0" err="1">
                  <a:latin typeface="+mj-lt"/>
                  <a:ea typeface="メイリオ"/>
                  <a:cs typeface="+mn-cs"/>
                </a:rPr>
                <a:t>Thap</a:t>
              </a:r>
              <a:endParaRPr lang="en-US" altLang="ja-JP" sz="1400" dirty="0">
                <a:latin typeface="+mj-lt"/>
                <a:ea typeface="メイリオ"/>
                <a:cs typeface="+mn-cs"/>
              </a:endParaRPr>
            </a:p>
            <a:p>
              <a:pPr eaLnBrk="1" hangingPunct="1">
                <a:buFont typeface="Wingdings" panose="05000000000000000000" pitchFamily="2" charset="2"/>
                <a:buChar char="l"/>
                <a:defRPr/>
              </a:pPr>
              <a:r>
                <a:rPr lang="en-US" altLang="ja-JP" sz="1400" dirty="0">
                  <a:latin typeface="+mj-lt"/>
                  <a:ea typeface="メイリオ"/>
                  <a:cs typeface="+mn-cs"/>
                </a:rPr>
                <a:t>Tien </a:t>
              </a:r>
              <a:r>
                <a:rPr lang="en-US" altLang="ja-JP" sz="1400" dirty="0" err="1">
                  <a:latin typeface="+mj-lt"/>
                  <a:ea typeface="メイリオ"/>
                  <a:cs typeface="+mn-cs"/>
                </a:rPr>
                <a:t>Giang</a:t>
              </a:r>
              <a:endParaRPr lang="en-US" altLang="ja-JP" sz="1400" dirty="0">
                <a:latin typeface="+mj-lt"/>
                <a:ea typeface="メイリオ"/>
                <a:cs typeface="+mn-cs"/>
              </a:endParaRPr>
            </a:p>
            <a:p>
              <a:pPr eaLnBrk="1" hangingPunct="1">
                <a:buFont typeface="Wingdings" panose="05000000000000000000" pitchFamily="2" charset="2"/>
                <a:buChar char="l"/>
                <a:defRPr/>
              </a:pPr>
              <a:r>
                <a:rPr lang="en-US" altLang="ja-JP" sz="1400" dirty="0">
                  <a:latin typeface="+mj-lt"/>
                  <a:ea typeface="メイリオ"/>
                  <a:cs typeface="+mn-cs"/>
                </a:rPr>
                <a:t>An </a:t>
              </a:r>
              <a:r>
                <a:rPr lang="en-US" altLang="ja-JP" sz="1400" dirty="0" err="1">
                  <a:latin typeface="+mj-lt"/>
                  <a:ea typeface="メイリオ"/>
                  <a:cs typeface="+mn-cs"/>
                </a:rPr>
                <a:t>Giang</a:t>
              </a:r>
              <a:endParaRPr lang="en-US" altLang="ja-JP" sz="1400" dirty="0">
                <a:latin typeface="+mj-lt"/>
                <a:ea typeface="メイリオ"/>
                <a:cs typeface="+mn-cs"/>
              </a:endParaRPr>
            </a:p>
            <a:p>
              <a:pPr eaLnBrk="1" hangingPunct="1">
                <a:buFont typeface="Wingdings" panose="05000000000000000000" pitchFamily="2" charset="2"/>
                <a:buChar char="l"/>
                <a:defRPr/>
              </a:pPr>
              <a:r>
                <a:rPr lang="en-US" altLang="ja-JP" sz="1400" dirty="0" err="1">
                  <a:latin typeface="+mj-lt"/>
                  <a:ea typeface="メイリオ"/>
                  <a:cs typeface="+mn-cs"/>
                </a:rPr>
                <a:t>Kien</a:t>
              </a:r>
              <a:r>
                <a:rPr lang="en-US" altLang="ja-JP" sz="1400" dirty="0">
                  <a:latin typeface="+mj-lt"/>
                  <a:ea typeface="メイリオ"/>
                  <a:cs typeface="+mn-cs"/>
                </a:rPr>
                <a:t> </a:t>
              </a:r>
              <a:r>
                <a:rPr lang="en-US" altLang="ja-JP" sz="1400" dirty="0" err="1">
                  <a:latin typeface="+mj-lt"/>
                  <a:ea typeface="メイリオ"/>
                  <a:cs typeface="+mn-cs"/>
                </a:rPr>
                <a:t>Giang</a:t>
              </a:r>
              <a:endParaRPr lang="en-US" altLang="ja-JP" sz="1400" dirty="0">
                <a:latin typeface="+mj-lt"/>
                <a:ea typeface="メイリオ"/>
                <a:cs typeface="+mn-cs"/>
              </a:endParaRPr>
            </a:p>
            <a:p>
              <a:pPr eaLnBrk="1" hangingPunct="1">
                <a:buFont typeface="Wingdings" panose="05000000000000000000" pitchFamily="2" charset="2"/>
                <a:buChar char="l"/>
                <a:defRPr/>
              </a:pPr>
              <a:r>
                <a:rPr lang="en-US" altLang="ja-JP" sz="1400" dirty="0">
                  <a:latin typeface="+mj-lt"/>
                  <a:ea typeface="メイリオ"/>
                </a:rPr>
                <a:t>Ben Tre</a:t>
              </a:r>
              <a:endParaRPr lang="en-US" altLang="ja-JP" sz="1400" dirty="0">
                <a:latin typeface="+mj-lt"/>
                <a:ea typeface="メイリオ"/>
                <a:cs typeface="+mn-cs"/>
              </a:endParaRPr>
            </a:p>
          </p:txBody>
        </p:sp>
        <p:sp>
          <p:nvSpPr>
            <p:cNvPr id="41" name="Text Box 33"/>
            <p:cNvSpPr txBox="1">
              <a:spLocks noChangeArrowheads="1"/>
            </p:cNvSpPr>
            <p:nvPr/>
          </p:nvSpPr>
          <p:spPr bwMode="auto">
            <a:xfrm>
              <a:off x="4543425" y="3413125"/>
              <a:ext cx="1130300" cy="7191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Lam Dong</a:t>
              </a:r>
            </a:p>
            <a:p>
              <a:pPr eaLnBrk="1" hangingPunct="1">
                <a:buFont typeface="Wingdings" panose="05000000000000000000" pitchFamily="2" charset="2"/>
                <a:buChar char="l"/>
                <a:defRPr/>
              </a:pPr>
              <a:r>
                <a:rPr lang="en-US" altLang="ja-JP" sz="1400" dirty="0" err="1">
                  <a:latin typeface="+mj-lt"/>
                  <a:ea typeface="メイリオ"/>
                  <a:cs typeface="+mn-cs"/>
                </a:rPr>
                <a:t>Dak</a:t>
              </a:r>
              <a:r>
                <a:rPr lang="en-US" altLang="ja-JP" sz="1400" dirty="0">
                  <a:latin typeface="+mj-lt"/>
                  <a:ea typeface="メイリオ"/>
                  <a:cs typeface="+mn-cs"/>
                </a:rPr>
                <a:t> Lak</a:t>
              </a:r>
            </a:p>
            <a:p>
              <a:pPr eaLnBrk="1" hangingPunct="1">
                <a:buFont typeface="Wingdings" panose="05000000000000000000" pitchFamily="2" charset="2"/>
                <a:buChar char="l"/>
                <a:defRPr/>
              </a:pPr>
              <a:r>
                <a:rPr lang="en-US" altLang="ja-JP" sz="1400" dirty="0" err="1">
                  <a:latin typeface="+mj-lt"/>
                  <a:ea typeface="メイリオ"/>
                  <a:cs typeface="+mn-cs"/>
                </a:rPr>
                <a:t>Dak</a:t>
              </a:r>
              <a:r>
                <a:rPr lang="en-US" altLang="ja-JP" sz="1400" dirty="0">
                  <a:latin typeface="+mj-lt"/>
                  <a:ea typeface="メイリオ"/>
                  <a:cs typeface="+mn-cs"/>
                </a:rPr>
                <a:t> Nong</a:t>
              </a:r>
            </a:p>
          </p:txBody>
        </p:sp>
        <p:sp>
          <p:nvSpPr>
            <p:cNvPr id="43" name="Text Box 35"/>
            <p:cNvSpPr txBox="1">
              <a:spLocks noChangeArrowheads="1"/>
            </p:cNvSpPr>
            <p:nvPr/>
          </p:nvSpPr>
          <p:spPr bwMode="auto">
            <a:xfrm>
              <a:off x="4543425" y="4495800"/>
              <a:ext cx="1298575" cy="7191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Ho Chi Minh</a:t>
              </a:r>
            </a:p>
            <a:p>
              <a:pPr eaLnBrk="1" hangingPunct="1">
                <a:buFont typeface="Wingdings" panose="05000000000000000000" pitchFamily="2" charset="2"/>
                <a:buChar char="l"/>
                <a:defRPr/>
              </a:pPr>
              <a:r>
                <a:rPr lang="en-US" altLang="ja-JP" sz="1400" dirty="0">
                  <a:latin typeface="+mj-lt"/>
                  <a:ea typeface="メイリオ"/>
                  <a:cs typeface="+mn-cs"/>
                </a:rPr>
                <a:t>Dong </a:t>
              </a:r>
              <a:r>
                <a:rPr lang="en-US" altLang="ja-JP" sz="1400" dirty="0" err="1">
                  <a:latin typeface="+mj-lt"/>
                  <a:ea typeface="メイリオ"/>
                  <a:cs typeface="+mn-cs"/>
                </a:rPr>
                <a:t>Nai</a:t>
              </a:r>
              <a:endParaRPr lang="en-US" altLang="ja-JP" sz="1400" dirty="0">
                <a:latin typeface="+mj-lt"/>
                <a:ea typeface="メイリオ"/>
                <a:cs typeface="+mn-cs"/>
              </a:endParaRPr>
            </a:p>
            <a:p>
              <a:pPr eaLnBrk="1" hangingPunct="1">
                <a:buFont typeface="Wingdings" panose="05000000000000000000" pitchFamily="2" charset="2"/>
                <a:buChar char="l"/>
                <a:defRPr/>
              </a:pPr>
              <a:r>
                <a:rPr lang="en-US" altLang="ja-JP" sz="1400" dirty="0" err="1">
                  <a:latin typeface="+mj-lt"/>
                  <a:ea typeface="メイリオ"/>
                  <a:cs typeface="+mn-cs"/>
                </a:rPr>
                <a:t>Binh</a:t>
              </a:r>
              <a:r>
                <a:rPr lang="en-US" altLang="ja-JP" sz="1400" dirty="0">
                  <a:latin typeface="+mj-lt"/>
                  <a:ea typeface="メイリオ"/>
                  <a:cs typeface="+mn-cs"/>
                </a:rPr>
                <a:t> Duong</a:t>
              </a:r>
            </a:p>
          </p:txBody>
        </p:sp>
        <p:sp>
          <p:nvSpPr>
            <p:cNvPr id="44" name="Text Box 36"/>
            <p:cNvSpPr txBox="1">
              <a:spLocks noChangeArrowheads="1"/>
            </p:cNvSpPr>
            <p:nvPr/>
          </p:nvSpPr>
          <p:spPr bwMode="auto">
            <a:xfrm>
              <a:off x="4543425" y="2762250"/>
              <a:ext cx="984250" cy="5032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err="1">
                  <a:latin typeface="+mj-lt"/>
                  <a:ea typeface="メイリオ"/>
                  <a:cs typeface="+mn-cs"/>
                </a:rPr>
                <a:t>Nghe</a:t>
              </a:r>
              <a:r>
                <a:rPr lang="en-US" altLang="ja-JP" sz="1400" dirty="0">
                  <a:latin typeface="+mj-lt"/>
                  <a:ea typeface="メイリオ"/>
                  <a:cs typeface="+mn-cs"/>
                </a:rPr>
                <a:t> An</a:t>
              </a:r>
            </a:p>
            <a:p>
              <a:pPr eaLnBrk="1" hangingPunct="1">
                <a:buFont typeface="Wingdings" panose="05000000000000000000" pitchFamily="2" charset="2"/>
                <a:buChar char="l"/>
                <a:defRPr/>
              </a:pPr>
              <a:r>
                <a:rPr lang="en-US" altLang="ja-JP" sz="1400" dirty="0">
                  <a:latin typeface="+mj-lt"/>
                  <a:ea typeface="メイリオ"/>
                  <a:cs typeface="+mn-cs"/>
                </a:rPr>
                <a:t>Ha </a:t>
              </a:r>
              <a:r>
                <a:rPr lang="en-US" altLang="ja-JP" sz="1400" dirty="0" err="1">
                  <a:latin typeface="+mj-lt"/>
                  <a:ea typeface="メイリオ"/>
                  <a:cs typeface="+mn-cs"/>
                </a:rPr>
                <a:t>Tinh</a:t>
              </a:r>
              <a:endParaRPr lang="en-US" altLang="ja-JP" sz="1400" dirty="0">
                <a:latin typeface="+mj-lt"/>
                <a:ea typeface="メイリオ"/>
                <a:cs typeface="+mn-cs"/>
              </a:endParaRPr>
            </a:p>
          </p:txBody>
        </p:sp>
        <p:sp>
          <p:nvSpPr>
            <p:cNvPr id="45" name="Text Box 37"/>
            <p:cNvSpPr txBox="1">
              <a:spLocks noChangeArrowheads="1"/>
            </p:cNvSpPr>
            <p:nvPr/>
          </p:nvSpPr>
          <p:spPr bwMode="auto">
            <a:xfrm>
              <a:off x="4543425" y="1679575"/>
              <a:ext cx="1149350" cy="9350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Hanoi</a:t>
              </a:r>
            </a:p>
            <a:p>
              <a:pPr eaLnBrk="1" hangingPunct="1">
                <a:buFont typeface="Wingdings" panose="05000000000000000000" pitchFamily="2" charset="2"/>
                <a:buChar char="l"/>
                <a:defRPr/>
              </a:pPr>
              <a:r>
                <a:rPr lang="en-US" altLang="ja-JP" sz="1400" dirty="0">
                  <a:latin typeface="+mj-lt"/>
                  <a:ea typeface="メイリオ"/>
                  <a:cs typeface="+mn-cs"/>
                </a:rPr>
                <a:t>Thai Binh</a:t>
              </a:r>
            </a:p>
            <a:p>
              <a:pPr eaLnBrk="1" hangingPunct="1">
                <a:buFont typeface="Wingdings" panose="05000000000000000000" pitchFamily="2" charset="2"/>
                <a:buChar char="l"/>
                <a:defRPr/>
              </a:pPr>
              <a:r>
                <a:rPr lang="en-US" altLang="ja-JP" sz="1400" dirty="0">
                  <a:latin typeface="+mj-lt"/>
                  <a:ea typeface="メイリオ"/>
                  <a:cs typeface="+mn-cs"/>
                </a:rPr>
                <a:t>Nam Dinh</a:t>
              </a:r>
            </a:p>
            <a:p>
              <a:pPr eaLnBrk="1" hangingPunct="1">
                <a:buFont typeface="Wingdings" panose="05000000000000000000" pitchFamily="2" charset="2"/>
                <a:buChar char="l"/>
                <a:defRPr/>
              </a:pPr>
              <a:r>
                <a:rPr lang="en-US" altLang="ja-JP" sz="1400" dirty="0">
                  <a:latin typeface="+mj-lt"/>
                  <a:ea typeface="メイリオ"/>
                  <a:cs typeface="+mn-cs"/>
                </a:rPr>
                <a:t>Hai Duong</a:t>
              </a:r>
            </a:p>
          </p:txBody>
        </p:sp>
        <p:sp>
          <p:nvSpPr>
            <p:cNvPr id="46" name="Oval 40"/>
            <p:cNvSpPr>
              <a:spLocks noChangeArrowheads="1"/>
            </p:cNvSpPr>
            <p:nvPr/>
          </p:nvSpPr>
          <p:spPr bwMode="auto">
            <a:xfrm>
              <a:off x="985838" y="2805113"/>
              <a:ext cx="576262" cy="506412"/>
            </a:xfrm>
            <a:prstGeom prst="ellipse">
              <a:avLst/>
            </a:prstGeom>
            <a:solidFill>
              <a:srgbClr val="CCECFF">
                <a:alpha val="70000"/>
              </a:srgbClr>
            </a:solidFill>
            <a:ln w="28575">
              <a:solidFill>
                <a:srgbClr val="3366CC"/>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47" name="Text Box 46"/>
            <p:cNvSpPr txBox="1">
              <a:spLocks noChangeArrowheads="1"/>
            </p:cNvSpPr>
            <p:nvPr/>
          </p:nvSpPr>
          <p:spPr bwMode="auto">
            <a:xfrm>
              <a:off x="6215735" y="3413125"/>
              <a:ext cx="3449637" cy="9350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marL="452438" indent="-160338">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High value added agriculture</a:t>
              </a:r>
            </a:p>
            <a:p>
              <a:pPr marL="577850" lvl="1" indent="-285750" eaLnBrk="1" hangingPunct="1">
                <a:buFont typeface="ＭＳ Ｐゴシック" panose="020B0600070205080204" pitchFamily="50" charset="-128"/>
                <a:buChar char="‒"/>
                <a:defRPr/>
              </a:pPr>
              <a:r>
                <a:rPr lang="en-US" altLang="ja-JP" sz="1400" dirty="0">
                  <a:latin typeface="+mj-lt"/>
                  <a:ea typeface="メイリオ"/>
                  <a:cs typeface="+mn-cs"/>
                </a:rPr>
                <a:t>Cool climate</a:t>
              </a:r>
              <a:endParaRPr lang="ja-JP" altLang="en-US" sz="1400" dirty="0">
                <a:latin typeface="+mj-lt"/>
                <a:ea typeface="メイリオ"/>
                <a:cs typeface="+mn-cs"/>
              </a:endParaRPr>
            </a:p>
            <a:p>
              <a:pPr marL="577850" lvl="1" indent="-285750" eaLnBrk="1" hangingPunct="1">
                <a:buFont typeface="ＭＳ Ｐゴシック" panose="020B0600070205080204" pitchFamily="50" charset="-128"/>
                <a:buChar char="‒"/>
                <a:defRPr/>
              </a:pPr>
              <a:r>
                <a:rPr lang="en-US" altLang="ja-JP" sz="1400" dirty="0">
                  <a:latin typeface="+mj-lt"/>
                  <a:ea typeface="メイリオ"/>
                  <a:cs typeface="+mn-cs"/>
                </a:rPr>
                <a:t>Main product: highland veggies, flowers, coffee, tea, dairy</a:t>
              </a:r>
              <a:endParaRPr lang="ja-JP" altLang="en-US" sz="1400" dirty="0">
                <a:latin typeface="+mj-lt"/>
                <a:ea typeface="メイリオ"/>
                <a:cs typeface="+mn-cs"/>
              </a:endParaRPr>
            </a:p>
          </p:txBody>
        </p:sp>
        <p:sp>
          <p:nvSpPr>
            <p:cNvPr id="48" name="Text Box 47"/>
            <p:cNvSpPr txBox="1">
              <a:spLocks noChangeArrowheads="1"/>
            </p:cNvSpPr>
            <p:nvPr/>
          </p:nvSpPr>
          <p:spPr bwMode="auto">
            <a:xfrm>
              <a:off x="6215735" y="5362575"/>
              <a:ext cx="3449637" cy="9350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marL="452438" indent="-160338">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a:latin typeface="+mj-lt"/>
                  <a:ea typeface="メイリオ"/>
                  <a:cs typeface="+mn-cs"/>
                </a:rPr>
                <a:t>Tropical agriculture</a:t>
              </a:r>
            </a:p>
            <a:p>
              <a:pPr marL="577850" lvl="1" indent="-285750" eaLnBrk="1" hangingPunct="1">
                <a:buFont typeface="ＭＳ Ｐゴシック" panose="020B0600070205080204" pitchFamily="50" charset="-128"/>
                <a:buChar char="‒"/>
                <a:defRPr/>
              </a:pPr>
              <a:r>
                <a:rPr lang="en-US" altLang="ja-JP" sz="1400" dirty="0">
                  <a:latin typeface="+mj-lt"/>
                  <a:ea typeface="メイリオ"/>
                  <a:cs typeface="+mn-cs"/>
                </a:rPr>
                <a:t>Abundant water &amp; sunlight</a:t>
              </a:r>
            </a:p>
            <a:p>
              <a:pPr marL="577850" lvl="1" indent="-285750" eaLnBrk="1" hangingPunct="1">
                <a:buFont typeface="ＭＳ Ｐゴシック" panose="020B0600070205080204" pitchFamily="50" charset="-128"/>
                <a:buChar char="‒"/>
                <a:defRPr/>
              </a:pPr>
              <a:r>
                <a:rPr lang="en-US" altLang="ja-JP" sz="1400" dirty="0">
                  <a:latin typeface="+mj-lt"/>
                  <a:ea typeface="メイリオ"/>
                </a:rPr>
                <a:t>Main product: </a:t>
              </a:r>
              <a:r>
                <a:rPr lang="en-US" altLang="ja-JP" sz="1400" dirty="0">
                  <a:latin typeface="+mj-lt"/>
                  <a:ea typeface="メイリオ"/>
                  <a:cs typeface="+mn-cs"/>
                </a:rPr>
                <a:t>rice, fruits, potted flowers</a:t>
              </a:r>
              <a:endParaRPr lang="ja-JP" altLang="en-US" sz="1400" dirty="0">
                <a:latin typeface="+mj-lt"/>
                <a:ea typeface="メイリオ"/>
                <a:cs typeface="+mn-cs"/>
              </a:endParaRPr>
            </a:p>
          </p:txBody>
        </p:sp>
        <p:sp>
          <p:nvSpPr>
            <p:cNvPr id="49" name="Text Box 48"/>
            <p:cNvSpPr txBox="1">
              <a:spLocks noChangeArrowheads="1"/>
            </p:cNvSpPr>
            <p:nvPr/>
          </p:nvSpPr>
          <p:spPr bwMode="auto">
            <a:xfrm>
              <a:off x="6215735" y="2762250"/>
              <a:ext cx="3494087" cy="503238"/>
            </a:xfrm>
            <a:prstGeom prst="rect">
              <a:avLst/>
            </a:prstGeom>
            <a:noFill/>
            <a:ln>
              <a:noFill/>
            </a:ln>
            <a:effectLs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marL="452438" indent="-160338">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buFont typeface="Wingdings" panose="05000000000000000000" pitchFamily="2" charset="2"/>
                <a:buChar char="l"/>
                <a:defRPr/>
              </a:pPr>
              <a:r>
                <a:rPr lang="en-US" altLang="ja-JP" sz="1400" dirty="0" err="1">
                  <a:latin typeface="+mj-lt"/>
                  <a:ea typeface="メイリオ"/>
                  <a:cs typeface="+mn-cs"/>
                </a:rPr>
                <a:t>Agri</a:t>
              </a:r>
              <a:r>
                <a:rPr lang="en-US" altLang="ja-JP" sz="1400" dirty="0">
                  <a:latin typeface="+mj-lt"/>
                  <a:ea typeface="メイリオ"/>
                  <a:cs typeface="+mn-cs"/>
                </a:rPr>
                <a:t> production in line with 4 seasons</a:t>
              </a:r>
              <a:endParaRPr lang="ja-JP" altLang="en-US" sz="1400" dirty="0">
                <a:latin typeface="+mj-lt"/>
                <a:ea typeface="メイリオ"/>
                <a:cs typeface="+mn-cs"/>
              </a:endParaRPr>
            </a:p>
            <a:p>
              <a:pPr lvl="1" eaLnBrk="1" hangingPunct="1">
                <a:buFont typeface="ＭＳ Ｐゴシック" panose="020B0600070205080204" pitchFamily="50" charset="-128"/>
                <a:buChar char="‒"/>
                <a:defRPr/>
              </a:pPr>
              <a:r>
                <a:rPr lang="en-US" altLang="ja-JP" sz="1400" dirty="0">
                  <a:latin typeface="+mj-lt"/>
                  <a:ea typeface="メイリオ"/>
                </a:rPr>
                <a:t>Main product: veggies, fruits</a:t>
              </a:r>
              <a:endParaRPr lang="ja-JP" altLang="en-US" sz="1400" dirty="0">
                <a:latin typeface="+mj-lt"/>
                <a:ea typeface="メイリオ"/>
                <a:cs typeface="+mn-cs"/>
              </a:endParaRPr>
            </a:p>
          </p:txBody>
        </p:sp>
        <p:sp>
          <p:nvSpPr>
            <p:cNvPr id="50" name="Freeform 49"/>
            <p:cNvSpPr>
              <a:spLocks/>
            </p:cNvSpPr>
            <p:nvPr/>
          </p:nvSpPr>
          <p:spPr bwMode="auto">
            <a:xfrm>
              <a:off x="1582738" y="2095500"/>
              <a:ext cx="1641475" cy="220663"/>
            </a:xfrm>
            <a:custGeom>
              <a:avLst/>
              <a:gdLst>
                <a:gd name="T0" fmla="*/ 0 w 1078"/>
                <a:gd name="T1" fmla="*/ 118 h 118"/>
                <a:gd name="T2" fmla="*/ 0 w 1078"/>
                <a:gd name="T3" fmla="*/ 0 h 118"/>
                <a:gd name="T4" fmla="*/ 1078 w 1078"/>
                <a:gd name="T5" fmla="*/ 0 h 118"/>
              </a:gdLst>
              <a:ahLst/>
              <a:cxnLst>
                <a:cxn ang="0">
                  <a:pos x="T0" y="T1"/>
                </a:cxn>
                <a:cxn ang="0">
                  <a:pos x="T2" y="T3"/>
                </a:cxn>
                <a:cxn ang="0">
                  <a:pos x="T4" y="T5"/>
                </a:cxn>
              </a:cxnLst>
              <a:rect l="0" t="0" r="r" b="b"/>
              <a:pathLst>
                <a:path w="1078" h="118">
                  <a:moveTo>
                    <a:pt x="0" y="118"/>
                  </a:moveTo>
                  <a:lnTo>
                    <a:pt x="0" y="0"/>
                  </a:lnTo>
                  <a:lnTo>
                    <a:pt x="1078" y="0"/>
                  </a:lnTo>
                </a:path>
              </a:pathLst>
            </a:custGeom>
            <a:noFill/>
            <a:ln w="28575" cap="flat" cmpd="sng">
              <a:solidFill>
                <a:srgbClr val="800080"/>
              </a:solidFill>
              <a:prstDash val="solid"/>
              <a:round/>
              <a:headEnd type="none" w="med" len="med"/>
              <a:tailEnd type="oval" w="med" len="med"/>
            </a:ln>
            <a:effectLst/>
            <a:extLst>
              <a:ext uri="{909E8E84-426E-40DD-AFC4-6F175D3DCCD1}">
                <a14:hiddenFill xmlns="" xmlns:a14="http://schemas.microsoft.com/office/drawing/2010/main">
                  <a:solidFill>
                    <a:srgbClr val="FF6600"/>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51" name="Line 50"/>
            <p:cNvSpPr>
              <a:spLocks noChangeShapeType="1"/>
            </p:cNvSpPr>
            <p:nvPr/>
          </p:nvSpPr>
          <p:spPr bwMode="auto">
            <a:xfrm flipV="1">
              <a:off x="1573213" y="3017838"/>
              <a:ext cx="1651000" cy="15875"/>
            </a:xfrm>
            <a:prstGeom prst="line">
              <a:avLst/>
            </a:prstGeom>
            <a:noFill/>
            <a:ln w="28575">
              <a:solidFill>
                <a:srgbClr val="3366CC"/>
              </a:solidFill>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54" name="Freeform 53"/>
            <p:cNvSpPr>
              <a:spLocks/>
            </p:cNvSpPr>
            <p:nvPr/>
          </p:nvSpPr>
          <p:spPr bwMode="auto">
            <a:xfrm>
              <a:off x="2016125" y="4591050"/>
              <a:ext cx="1271588" cy="874713"/>
            </a:xfrm>
            <a:custGeom>
              <a:avLst/>
              <a:gdLst>
                <a:gd name="T0" fmla="*/ 0 w 811"/>
                <a:gd name="T1" fmla="*/ 347 h 347"/>
                <a:gd name="T2" fmla="*/ 663 w 811"/>
                <a:gd name="T3" fmla="*/ 347 h 347"/>
                <a:gd name="T4" fmla="*/ 663 w 811"/>
                <a:gd name="T5" fmla="*/ 0 h 347"/>
                <a:gd name="T6" fmla="*/ 811 w 811"/>
                <a:gd name="T7" fmla="*/ 0 h 347"/>
              </a:gdLst>
              <a:ahLst/>
              <a:cxnLst>
                <a:cxn ang="0">
                  <a:pos x="T0" y="T1"/>
                </a:cxn>
                <a:cxn ang="0">
                  <a:pos x="T2" y="T3"/>
                </a:cxn>
                <a:cxn ang="0">
                  <a:pos x="T4" y="T5"/>
                </a:cxn>
                <a:cxn ang="0">
                  <a:pos x="T6" y="T7"/>
                </a:cxn>
              </a:cxnLst>
              <a:rect l="0" t="0" r="r" b="b"/>
              <a:pathLst>
                <a:path w="811" h="347">
                  <a:moveTo>
                    <a:pt x="0" y="347"/>
                  </a:moveTo>
                  <a:lnTo>
                    <a:pt x="663" y="347"/>
                  </a:lnTo>
                  <a:lnTo>
                    <a:pt x="663" y="0"/>
                  </a:lnTo>
                  <a:lnTo>
                    <a:pt x="811" y="0"/>
                  </a:lnTo>
                </a:path>
              </a:pathLst>
            </a:custGeom>
            <a:noFill/>
            <a:ln w="28575" cap="flat" cmpd="sng">
              <a:solidFill>
                <a:schemeClr val="accent3">
                  <a:lumMod val="50000"/>
                </a:schemeClr>
              </a:solidFill>
              <a:prstDash val="solid"/>
              <a:round/>
              <a:headEnd type="none" w="med" len="med"/>
              <a:tailEnd type="oval" w="med" len="med"/>
            </a:ln>
            <a:effectLst/>
            <a:extLst>
              <a:ext uri="{909E8E84-426E-40DD-AFC4-6F175D3DCCD1}">
                <a14:hiddenFill xmlns="" xmlns:a14="http://schemas.microsoft.com/office/drawing/2010/main">
                  <a:solidFill>
                    <a:srgbClr val="FF6600"/>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hangingPunct="1">
                <a:defRPr/>
              </a:pPr>
              <a:endParaRPr lang="ja-JP" altLang="en-US" sz="1600">
                <a:latin typeface="+mj-lt"/>
                <a:ea typeface="ＭＳ Ｐゴシック" panose="020B0600070205080204" pitchFamily="50" charset="-128"/>
                <a:cs typeface="+mn-cs"/>
              </a:endParaRPr>
            </a:p>
          </p:txBody>
        </p:sp>
        <p:sp>
          <p:nvSpPr>
            <p:cNvPr id="55" name="Text Box 54"/>
            <p:cNvSpPr txBox="1">
              <a:spLocks noChangeArrowheads="1"/>
            </p:cNvSpPr>
            <p:nvPr/>
          </p:nvSpPr>
          <p:spPr bwMode="auto">
            <a:xfrm>
              <a:off x="6215735" y="1679575"/>
              <a:ext cx="3449637" cy="7191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marL="452438" indent="-160338">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180975" lvl="1" indent="-180975" eaLnBrk="1" hangingPunct="1">
                <a:buFont typeface="Wingdings" panose="05000000000000000000" pitchFamily="2" charset="2"/>
                <a:buChar char="l"/>
                <a:defRPr/>
              </a:pPr>
              <a:r>
                <a:rPr lang="en-GB" altLang="ja-JP" sz="1400" dirty="0">
                  <a:latin typeface="+mj-lt"/>
                  <a:ea typeface="メイリオ"/>
                </a:rPr>
                <a:t>Suburban agriculture</a:t>
              </a:r>
              <a:endParaRPr lang="en-US" altLang="ja-JP" sz="1400" dirty="0">
                <a:latin typeface="+mj-lt"/>
                <a:ea typeface="メイリオ"/>
                <a:cs typeface="+mn-cs"/>
              </a:endParaRPr>
            </a:p>
            <a:p>
              <a:pPr marL="577850" lvl="1" indent="-285750" eaLnBrk="1" hangingPunct="1">
                <a:buFont typeface="ＭＳ Ｐゴシック" panose="020B0600070205080204" pitchFamily="50" charset="-128"/>
                <a:buChar char="‒"/>
                <a:defRPr/>
              </a:pPr>
              <a:r>
                <a:rPr lang="en-US" altLang="ja-JP" sz="1400" dirty="0">
                  <a:latin typeface="+mj-lt"/>
                  <a:ea typeface="メイリオ"/>
                  <a:cs typeface="+mn-cs"/>
                </a:rPr>
                <a:t>Main product: veggies</a:t>
              </a:r>
              <a:br>
                <a:rPr lang="en-US" altLang="ja-JP" sz="1400" dirty="0">
                  <a:latin typeface="+mj-lt"/>
                  <a:ea typeface="メイリオ"/>
                  <a:cs typeface="+mn-cs"/>
                </a:rPr>
              </a:br>
              <a:r>
                <a:rPr lang="en-US" altLang="ja-JP" sz="1400" dirty="0">
                  <a:latin typeface="+mj-lt"/>
                  <a:ea typeface="メイリオ"/>
                  <a:cs typeface="+mn-cs"/>
                </a:rPr>
                <a:t>(</a:t>
              </a:r>
              <a:r>
                <a:rPr lang="en-GB" altLang="ja-JP" sz="1400" dirty="0">
                  <a:latin typeface="+mj-lt"/>
                  <a:ea typeface="メイリオ"/>
                  <a:cs typeface="+mn-cs"/>
                </a:rPr>
                <a:t>Leafy, cucumber, tomato)</a:t>
              </a:r>
              <a:endParaRPr lang="ja-JP" altLang="en-US" sz="1400" dirty="0">
                <a:latin typeface="+mj-lt"/>
                <a:ea typeface="メイリオ"/>
                <a:cs typeface="+mn-cs"/>
              </a:endParaRPr>
            </a:p>
          </p:txBody>
        </p:sp>
        <p:sp>
          <p:nvSpPr>
            <p:cNvPr id="57" name="Text Box 54"/>
            <p:cNvSpPr txBox="1">
              <a:spLocks noChangeArrowheads="1"/>
            </p:cNvSpPr>
            <p:nvPr/>
          </p:nvSpPr>
          <p:spPr bwMode="auto">
            <a:xfrm>
              <a:off x="6215735" y="4495800"/>
              <a:ext cx="3449637" cy="719138"/>
            </a:xfrm>
            <a:prstGeom prst="rect">
              <a:avLst/>
            </a:prstGeom>
            <a:noFill/>
            <a:ln>
              <a:noFill/>
            </a:ln>
            <a:effectLst/>
            <a:extLst>
              <a:ext uri="{909E8E84-426E-40DD-AFC4-6F175D3DCCD1}">
                <a14:hiddenFill xmlns="" xmlns:a14="http://schemas.microsoft.com/office/drawing/2010/main">
                  <a:solidFill>
                    <a:srgbClr val="FF6600"/>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marL="180975" indent="-180975">
                <a:defRPr kumimoji="1" sz="2400">
                  <a:solidFill>
                    <a:schemeClr val="tx1"/>
                  </a:solidFill>
                  <a:latin typeface="Times New Roman" panose="02020603050405020304" pitchFamily="18" charset="0"/>
                  <a:ea typeface="ＭＳ Ｐゴシック" panose="020B0600070205080204" pitchFamily="50" charset="-128"/>
                </a:defRPr>
              </a:lvl1pPr>
              <a:lvl2pPr marL="452438" indent="-160338">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180975" lvl="1" indent="-180975" eaLnBrk="1" hangingPunct="1">
                <a:buFont typeface="Wingdings" panose="05000000000000000000" pitchFamily="2" charset="2"/>
                <a:buChar char="l"/>
                <a:defRPr/>
              </a:pPr>
              <a:r>
                <a:rPr lang="en-GB" altLang="ja-JP" sz="1400" dirty="0">
                  <a:latin typeface="+mj-lt"/>
                  <a:ea typeface="メイリオ"/>
                </a:rPr>
                <a:t>Suburban agriculture</a:t>
              </a:r>
              <a:endParaRPr lang="en-US" altLang="ja-JP" sz="1400" dirty="0">
                <a:latin typeface="+mj-lt"/>
                <a:ea typeface="メイリオ"/>
              </a:endParaRPr>
            </a:p>
            <a:p>
              <a:pPr marL="577850" lvl="1" indent="-285750" eaLnBrk="1" hangingPunct="1">
                <a:buFont typeface="ＭＳ Ｐゴシック" panose="020B0600070205080204" pitchFamily="50" charset="-128"/>
                <a:buChar char="‒"/>
                <a:defRPr/>
              </a:pPr>
              <a:r>
                <a:rPr lang="en-US" altLang="ja-JP" sz="1400" dirty="0">
                  <a:latin typeface="+mj-lt"/>
                  <a:ea typeface="メイリオ"/>
                </a:rPr>
                <a:t>Main product: veggies</a:t>
              </a:r>
              <a:br>
                <a:rPr lang="en-US" altLang="ja-JP" sz="1400" dirty="0">
                  <a:latin typeface="+mj-lt"/>
                  <a:ea typeface="メイリオ"/>
                </a:rPr>
              </a:br>
              <a:r>
                <a:rPr lang="en-US" altLang="ja-JP" sz="1400" dirty="0">
                  <a:latin typeface="+mj-lt"/>
                  <a:ea typeface="メイリオ"/>
                </a:rPr>
                <a:t>(</a:t>
              </a:r>
              <a:r>
                <a:rPr lang="en-GB" altLang="ja-JP" sz="1400" dirty="0">
                  <a:latin typeface="+mj-lt"/>
                  <a:ea typeface="メイリオ"/>
                </a:rPr>
                <a:t>Leafy)</a:t>
              </a:r>
              <a:endParaRPr lang="ja-JP" altLang="en-US" sz="1400" dirty="0">
                <a:latin typeface="+mj-lt"/>
                <a:ea typeface="メイリオ"/>
                <a:cs typeface="+mn-cs"/>
              </a:endParaRPr>
            </a:p>
          </p:txBody>
        </p:sp>
        <p:sp>
          <p:nvSpPr>
            <p:cNvPr id="59" name="Rectangle 7"/>
            <p:cNvSpPr>
              <a:spLocks noChangeArrowheads="1"/>
            </p:cNvSpPr>
            <p:nvPr/>
          </p:nvSpPr>
          <p:spPr bwMode="auto">
            <a:xfrm>
              <a:off x="6215735" y="944563"/>
              <a:ext cx="3494087" cy="661987"/>
            </a:xfrm>
            <a:prstGeom prst="rect">
              <a:avLst/>
            </a:prstGeom>
            <a:solidFill>
              <a:schemeClr val="bg1">
                <a:lumMod val="75000"/>
              </a:schemeClr>
            </a:solidFill>
            <a:ln w="12700">
              <a:noFill/>
              <a:miter lim="800000"/>
              <a:headEnd/>
              <a:tailEnd/>
            </a:ln>
            <a:effectLst/>
          </p:spPr>
          <p:txBody>
            <a:bodyPr lIns="36000" tIns="36000" rIns="36000" bIns="0" anchor="ctr"/>
            <a:lstStyle/>
            <a:p>
              <a:pPr algn="ctr" eaLnBrk="1" hangingPunct="1">
                <a:lnSpc>
                  <a:spcPct val="80000"/>
                </a:lnSpc>
                <a:defRPr/>
              </a:pPr>
              <a:r>
                <a:rPr lang="en-US" altLang="ja-JP" sz="1600" dirty="0">
                  <a:solidFill>
                    <a:srgbClr val="4D4D4D"/>
                  </a:solidFill>
                  <a:latin typeface="Arial"/>
                  <a:ea typeface="ＭＳ Ｐゴシック"/>
                  <a:cs typeface="+mn-cs"/>
                </a:rPr>
                <a:t>Agriculture Type</a:t>
              </a:r>
              <a:endParaRPr lang="ja-JP" altLang="en-US" sz="1600" dirty="0">
                <a:solidFill>
                  <a:srgbClr val="4D4D4D"/>
                </a:solidFill>
                <a:latin typeface="Arial"/>
                <a:ea typeface="ＭＳ Ｐゴシック"/>
                <a:cs typeface="+mn-cs"/>
              </a:endParaRPr>
            </a:p>
          </p:txBody>
        </p:sp>
        <p:sp>
          <p:nvSpPr>
            <p:cNvPr id="60" name="Rectangle 7"/>
            <p:cNvSpPr>
              <a:spLocks noChangeArrowheads="1"/>
            </p:cNvSpPr>
            <p:nvPr/>
          </p:nvSpPr>
          <p:spPr bwMode="auto">
            <a:xfrm>
              <a:off x="107950" y="944563"/>
              <a:ext cx="2992438" cy="661987"/>
            </a:xfrm>
            <a:prstGeom prst="rect">
              <a:avLst/>
            </a:prstGeom>
            <a:solidFill>
              <a:schemeClr val="bg1">
                <a:lumMod val="75000"/>
              </a:schemeClr>
            </a:solidFill>
            <a:ln w="12700">
              <a:noFill/>
              <a:miter lim="800000"/>
              <a:headEnd/>
              <a:tailEnd/>
            </a:ln>
            <a:effectLst/>
          </p:spPr>
          <p:txBody>
            <a:bodyPr lIns="36000" tIns="36000" rIns="36000" bIns="0" anchor="ctr"/>
            <a:lstStyle/>
            <a:p>
              <a:pPr algn="ctr" eaLnBrk="1" hangingPunct="1">
                <a:lnSpc>
                  <a:spcPct val="80000"/>
                </a:lnSpc>
                <a:defRPr/>
              </a:pPr>
              <a:r>
                <a:rPr lang="en-US" altLang="ja-JP" sz="1600" dirty="0">
                  <a:solidFill>
                    <a:srgbClr val="4D4D4D"/>
                  </a:solidFill>
                  <a:latin typeface="Arial"/>
                  <a:ea typeface="ＭＳ Ｐゴシック"/>
                  <a:cs typeface="+mn-cs"/>
                </a:rPr>
                <a:t>Vietnam’s Map</a:t>
              </a:r>
              <a:endParaRPr lang="ja-JP" altLang="en-US" sz="1600" dirty="0">
                <a:solidFill>
                  <a:srgbClr val="4D4D4D"/>
                </a:solidFill>
                <a:latin typeface="Arial"/>
                <a:ea typeface="ＭＳ Ｐゴシック"/>
                <a:cs typeface="+mn-cs"/>
              </a:endParaRPr>
            </a:p>
          </p:txBody>
        </p:sp>
        <p:sp>
          <p:nvSpPr>
            <p:cNvPr id="61" name="Rectangle 7"/>
            <p:cNvSpPr>
              <a:spLocks noChangeArrowheads="1"/>
            </p:cNvSpPr>
            <p:nvPr/>
          </p:nvSpPr>
          <p:spPr bwMode="auto">
            <a:xfrm>
              <a:off x="3192463" y="944563"/>
              <a:ext cx="1258887" cy="661987"/>
            </a:xfrm>
            <a:prstGeom prst="rect">
              <a:avLst/>
            </a:prstGeom>
            <a:solidFill>
              <a:schemeClr val="bg1">
                <a:lumMod val="75000"/>
              </a:schemeClr>
            </a:solidFill>
            <a:ln w="12700">
              <a:noFill/>
              <a:miter lim="800000"/>
              <a:headEnd/>
              <a:tailEnd/>
            </a:ln>
            <a:effectLst/>
          </p:spPr>
          <p:txBody>
            <a:bodyPr lIns="36000" tIns="36000" rIns="36000" bIns="0" anchor="ctr"/>
            <a:lstStyle/>
            <a:p>
              <a:pPr algn="ctr" eaLnBrk="1" hangingPunct="1">
                <a:lnSpc>
                  <a:spcPct val="80000"/>
                </a:lnSpc>
                <a:defRPr/>
              </a:pPr>
              <a:r>
                <a:rPr lang="en-US" altLang="ja-JP" sz="1600" dirty="0">
                  <a:solidFill>
                    <a:srgbClr val="4D4D4D"/>
                  </a:solidFill>
                  <a:latin typeface="Arial"/>
                  <a:ea typeface="ＭＳ Ｐゴシック"/>
                  <a:cs typeface="+mn-cs"/>
                </a:rPr>
                <a:t>Area</a:t>
              </a:r>
              <a:endParaRPr lang="ja-JP" altLang="en-US" sz="1600" dirty="0">
                <a:solidFill>
                  <a:srgbClr val="4D4D4D"/>
                </a:solidFill>
                <a:latin typeface="Arial"/>
                <a:ea typeface="ＭＳ Ｐゴシック"/>
                <a:cs typeface="+mn-cs"/>
              </a:endParaRPr>
            </a:p>
          </p:txBody>
        </p:sp>
        <p:sp>
          <p:nvSpPr>
            <p:cNvPr id="62" name="Rectangle 7"/>
            <p:cNvSpPr>
              <a:spLocks noChangeArrowheads="1"/>
            </p:cNvSpPr>
            <p:nvPr/>
          </p:nvSpPr>
          <p:spPr bwMode="auto">
            <a:xfrm>
              <a:off x="4543425" y="944563"/>
              <a:ext cx="1451739" cy="661987"/>
            </a:xfrm>
            <a:prstGeom prst="rect">
              <a:avLst/>
            </a:prstGeom>
            <a:solidFill>
              <a:schemeClr val="bg1">
                <a:lumMod val="75000"/>
              </a:schemeClr>
            </a:solidFill>
            <a:ln w="12700">
              <a:noFill/>
              <a:miter lim="800000"/>
              <a:headEnd/>
              <a:tailEnd/>
            </a:ln>
            <a:effectLst/>
          </p:spPr>
          <p:txBody>
            <a:bodyPr lIns="36000" tIns="36000" rIns="36000" bIns="0" anchor="ctr"/>
            <a:lstStyle/>
            <a:p>
              <a:pPr algn="ctr" eaLnBrk="1" hangingPunct="1">
                <a:lnSpc>
                  <a:spcPct val="80000"/>
                </a:lnSpc>
                <a:defRPr/>
              </a:pPr>
              <a:r>
                <a:rPr lang="en-US" altLang="ja-JP" sz="1600" dirty="0">
                  <a:solidFill>
                    <a:srgbClr val="4D4D4D"/>
                  </a:solidFill>
                  <a:latin typeface="Arial"/>
                  <a:ea typeface="ＭＳ Ｐゴシック"/>
                  <a:cs typeface="+mn-cs"/>
                </a:rPr>
                <a:t>Major</a:t>
              </a:r>
              <a:br>
                <a:rPr lang="en-US" altLang="ja-JP" sz="1600" dirty="0">
                  <a:solidFill>
                    <a:srgbClr val="4D4D4D"/>
                  </a:solidFill>
                  <a:latin typeface="Arial"/>
                  <a:ea typeface="ＭＳ Ｐゴシック"/>
                  <a:cs typeface="+mn-cs"/>
                </a:rPr>
              </a:br>
              <a:r>
                <a:rPr lang="en-US" altLang="ja-JP" sz="1600" dirty="0">
                  <a:solidFill>
                    <a:srgbClr val="4D4D4D"/>
                  </a:solidFill>
                  <a:latin typeface="Arial"/>
                  <a:ea typeface="ＭＳ Ｐゴシック"/>
                  <a:cs typeface="+mn-cs"/>
                </a:rPr>
                <a:t>Province</a:t>
              </a:r>
              <a:endParaRPr lang="ja-JP" altLang="en-US" sz="1600" dirty="0">
                <a:solidFill>
                  <a:srgbClr val="4D4D4D"/>
                </a:solidFill>
                <a:latin typeface="Arial"/>
                <a:ea typeface="ＭＳ Ｐゴシック"/>
                <a:cs typeface="+mn-cs"/>
              </a:endParaRPr>
            </a:p>
          </p:txBody>
        </p:sp>
        <p:sp>
          <p:nvSpPr>
            <p:cNvPr id="13" name="Rectangle 44"/>
            <p:cNvSpPr>
              <a:spLocks noChangeArrowheads="1"/>
            </p:cNvSpPr>
            <p:nvPr/>
          </p:nvSpPr>
          <p:spPr bwMode="auto">
            <a:xfrm>
              <a:off x="1498600" y="6191250"/>
              <a:ext cx="1636713" cy="160338"/>
            </a:xfrm>
            <a:prstGeom prst="rect">
              <a:avLst/>
            </a:prstGeom>
            <a:solidFill>
              <a:srgbClr val="FFFFFF"/>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pPr eaLnBrk="1" fontAlgn="auto" hangingPunct="1">
                <a:spcBef>
                  <a:spcPts val="0"/>
                </a:spcBef>
                <a:spcAft>
                  <a:spcPts val="0"/>
                </a:spcAft>
                <a:defRPr/>
              </a:pPr>
              <a:endParaRPr kumimoji="0" lang="ja-JP" altLang="en-US" sz="1800" kern="0">
                <a:latin typeface="+mj-lt"/>
                <a:ea typeface="ＭＳ Ｐゴシック" panose="020B0600070205080204" pitchFamily="50" charset="-128"/>
                <a:cs typeface="+mn-cs"/>
              </a:endParaRPr>
            </a:p>
          </p:txBody>
        </p:sp>
        <p:sp>
          <p:nvSpPr>
            <p:cNvPr id="53" name="Freeform 52"/>
            <p:cNvSpPr>
              <a:spLocks/>
            </p:cNvSpPr>
            <p:nvPr/>
          </p:nvSpPr>
          <p:spPr bwMode="auto">
            <a:xfrm>
              <a:off x="2317750" y="3811588"/>
              <a:ext cx="849313" cy="1006475"/>
            </a:xfrm>
            <a:custGeom>
              <a:avLst/>
              <a:gdLst>
                <a:gd name="T0" fmla="*/ 0 w 614"/>
                <a:gd name="T1" fmla="*/ 595 h 595"/>
                <a:gd name="T2" fmla="*/ 0 w 614"/>
                <a:gd name="T3" fmla="*/ 0 h 595"/>
                <a:gd name="T4" fmla="*/ 614 w 614"/>
                <a:gd name="T5" fmla="*/ 0 h 595"/>
              </a:gdLst>
              <a:ahLst/>
              <a:cxnLst>
                <a:cxn ang="0">
                  <a:pos x="T0" y="T1"/>
                </a:cxn>
                <a:cxn ang="0">
                  <a:pos x="T2" y="T3"/>
                </a:cxn>
                <a:cxn ang="0">
                  <a:pos x="T4" y="T5"/>
                </a:cxn>
              </a:cxnLst>
              <a:rect l="0" t="0" r="r" b="b"/>
              <a:pathLst>
                <a:path w="614" h="595">
                  <a:moveTo>
                    <a:pt x="0" y="595"/>
                  </a:moveTo>
                  <a:lnTo>
                    <a:pt x="0" y="0"/>
                  </a:lnTo>
                  <a:lnTo>
                    <a:pt x="614" y="0"/>
                  </a:lnTo>
                </a:path>
              </a:pathLst>
            </a:custGeom>
            <a:noFill/>
            <a:ln w="28575" cap="flat" cmpd="sng">
              <a:solidFill>
                <a:srgbClr val="008000"/>
              </a:solidFill>
              <a:prstDash val="solid"/>
              <a:round/>
              <a:headEnd type="none" w="med" len="med"/>
              <a:tailEnd type="oval" w="med" len="med"/>
            </a:ln>
            <a:effectLst/>
            <a:extLst>
              <a:ext uri="{909E8E84-426E-40DD-AFC4-6F175D3DCCD1}">
                <a14:hiddenFill xmlns="" xmlns:a14="http://schemas.microsoft.com/office/drawing/2010/main">
                  <a:solidFill>
                    <a:srgbClr val="FF6600"/>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ja-JP" altLang="en-US" sz="1600">
                <a:latin typeface="+mj-lt"/>
                <a:ea typeface="ＭＳ Ｐゴシック" panose="020B0600070205080204" pitchFamily="50" charset="-128"/>
              </a:endParaRPr>
            </a:p>
          </p:txBody>
        </p:sp>
        <p:cxnSp>
          <p:nvCxnSpPr>
            <p:cNvPr id="179240" name="Elbow Connector 3"/>
            <p:cNvCxnSpPr>
              <a:cxnSpLocks noChangeShapeType="1"/>
              <a:stCxn id="16" idx="6"/>
              <a:endCxn id="19" idx="1"/>
            </p:cNvCxnSpPr>
            <p:nvPr/>
          </p:nvCxnSpPr>
          <p:spPr bwMode="auto">
            <a:xfrm flipV="1">
              <a:off x="1570038" y="5675926"/>
              <a:ext cx="1717675" cy="11293"/>
            </a:xfrm>
            <a:prstGeom prst="bentConnector3">
              <a:avLst>
                <a:gd name="adj1" fmla="val 50000"/>
              </a:avLst>
            </a:prstGeom>
            <a:noFill/>
            <a:ln w="28575">
              <a:solidFill>
                <a:srgbClr val="FF9900"/>
              </a:solidFill>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 xmlns:p14="http://schemas.microsoft.com/office/powerpoint/2010/main" val="818907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36"/>
          <p:cNvSpPr>
            <a:spLocks noChangeShapeType="1"/>
          </p:cNvSpPr>
          <p:nvPr/>
        </p:nvSpPr>
        <p:spPr bwMode="auto">
          <a:xfrm>
            <a:off x="71438" y="404813"/>
            <a:ext cx="8964612" cy="0"/>
          </a:xfrm>
          <a:prstGeom prst="line">
            <a:avLst/>
          </a:prstGeom>
          <a:noFill/>
          <a:ln w="57150" cmpd="thinThick">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5" name="Text Box 5"/>
          <p:cNvSpPr txBox="1">
            <a:spLocks noChangeArrowheads="1"/>
          </p:cNvSpPr>
          <p:nvPr/>
        </p:nvSpPr>
        <p:spPr bwMode="auto">
          <a:xfrm>
            <a:off x="35497" y="7940"/>
            <a:ext cx="9073133" cy="525401"/>
          </a:xfrm>
          <a:prstGeom prst="rect">
            <a:avLst/>
          </a:prstGeom>
          <a:solidFill>
            <a:srgbClr val="00B0F0"/>
          </a:solidFill>
          <a:ln>
            <a:noFill/>
          </a:ln>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a:solidFill>
                  <a:schemeClr val="tx1"/>
                </a:solidFill>
                <a:latin typeface="Calibri" pitchFamily="34" charset="0"/>
                <a:ea typeface="ＭＳ Ｐゴシック" pitchFamily="50" charset="-128"/>
              </a:defRPr>
            </a:lvl9pPr>
          </a:lstStyle>
          <a:p>
            <a:pPr algn="ctr" eaLnBrk="1" hangingPunct="1"/>
            <a:r>
              <a:rPr lang="en-US" altLang="ja-JP" sz="1400" b="1" dirty="0" smtClean="0">
                <a:solidFill>
                  <a:schemeClr val="bg1"/>
                </a:solidFill>
                <a:latin typeface="Times New Roman" panose="02020603050405020304" pitchFamily="18" charset="0"/>
                <a:cs typeface="Times New Roman" panose="02020603050405020304" pitchFamily="18" charset="0"/>
              </a:rPr>
              <a:t>Overview of JICA cooperation program for agriculture and rural development in Vietnam</a:t>
            </a:r>
          </a:p>
          <a:p>
            <a:pPr algn="ctr" eaLnBrk="1" hangingPunct="1"/>
            <a:r>
              <a:rPr lang="en-US" altLang="ja-JP" sz="1400" b="1" dirty="0" smtClean="0">
                <a:solidFill>
                  <a:schemeClr val="bg1"/>
                </a:solidFill>
                <a:latin typeface="Times New Roman" panose="02020603050405020304" pitchFamily="18" charset="0"/>
                <a:cs typeface="Times New Roman" panose="02020603050405020304" pitchFamily="18" charset="0"/>
              </a:rPr>
              <a:t>Challenges and expectations for technologies and products of private sector</a:t>
            </a:r>
            <a:endParaRPr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6" name="テキスト ボックス 3"/>
          <p:cNvSpPr txBox="1"/>
          <p:nvPr/>
        </p:nvSpPr>
        <p:spPr>
          <a:xfrm>
            <a:off x="53976" y="476252"/>
            <a:ext cx="9018588" cy="646331"/>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a:spAutoFit/>
          </a:bodyPr>
          <a:lstStyle/>
          <a:p>
            <a:pPr marL="182563" indent="-182563" algn="just">
              <a:buClr>
                <a:schemeClr val="tx2"/>
              </a:buClr>
              <a:buSzPct val="80000"/>
              <a:buFont typeface="Wingdings" pitchFamily="2" charset="2"/>
              <a:buChar char="n"/>
            </a:pPr>
            <a:r>
              <a:rPr lang="en-US" altLang="ja-JP" sz="1200" dirty="0" smtClean="0">
                <a:latin typeface="Times New Roman" panose="02020603050405020304" pitchFamily="18" charset="0"/>
                <a:cs typeface="Times New Roman" panose="02020603050405020304" pitchFamily="18" charset="0"/>
              </a:rPr>
              <a:t>Building Food Value Chain</a:t>
            </a:r>
          </a:p>
          <a:p>
            <a:pPr marL="182563" indent="-182563" algn="just">
              <a:buClr>
                <a:schemeClr val="tx2"/>
              </a:buClr>
              <a:buSzPct val="80000"/>
              <a:buFont typeface="Wingdings" pitchFamily="2" charset="2"/>
              <a:buChar char="n"/>
            </a:pPr>
            <a:r>
              <a:rPr lang="en-US" altLang="ja-JP" sz="1200" dirty="0" smtClean="0">
                <a:latin typeface="Times New Roman" panose="02020603050405020304" pitchFamily="18" charset="0"/>
                <a:cs typeface="Times New Roman" panose="02020603050405020304" pitchFamily="18" charset="0"/>
              </a:rPr>
              <a:t>Diversification of Agricultural, Forestry and Fishery businesses into processing and distribution to create “Sixth Industry”.</a:t>
            </a:r>
          </a:p>
          <a:p>
            <a:pPr marL="182563" indent="-182563" algn="just">
              <a:buClr>
                <a:schemeClr val="tx2"/>
              </a:buClr>
              <a:buSzPct val="80000"/>
              <a:buFont typeface="Wingdings" pitchFamily="2" charset="2"/>
              <a:buChar char="n"/>
            </a:pPr>
            <a:r>
              <a:rPr lang="en-US" altLang="ja-JP" sz="1200" dirty="0" smtClean="0">
                <a:latin typeface="Times New Roman" panose="02020603050405020304" pitchFamily="18" charset="0"/>
                <a:cs typeface="Times New Roman" panose="02020603050405020304" pitchFamily="18" charset="0"/>
              </a:rPr>
              <a:t>Set model areas with the  specific issues of each process in the food value chain.</a:t>
            </a:r>
            <a:endParaRPr lang="ja-JP" altLang="en-US" sz="1200" dirty="0">
              <a:latin typeface="Times New Roman" panose="02020603050405020304" pitchFamily="18" charset="0"/>
              <a:cs typeface="Times New Roman" panose="02020603050405020304" pitchFamily="18" charset="0"/>
            </a:endParaRPr>
          </a:p>
        </p:txBody>
      </p:sp>
      <p:sp>
        <p:nvSpPr>
          <p:cNvPr id="8" name="Rounded Rectangle 45"/>
          <p:cNvSpPr/>
          <p:nvPr/>
        </p:nvSpPr>
        <p:spPr bwMode="auto">
          <a:xfrm>
            <a:off x="71438" y="1597025"/>
            <a:ext cx="5256212" cy="1728788"/>
          </a:xfrm>
          <a:prstGeom prst="roundRect">
            <a:avLst>
              <a:gd name="adj" fmla="val 11386"/>
            </a:avLst>
          </a:prstGeom>
          <a:solidFill>
            <a:srgbClr val="FFFF00">
              <a:alpha val="15000"/>
            </a:srgb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a:latin typeface="+mn-ea"/>
            </a:endParaRPr>
          </a:p>
        </p:txBody>
      </p:sp>
      <p:sp>
        <p:nvSpPr>
          <p:cNvPr id="10" name="Rounded Rectangle 4"/>
          <p:cNvSpPr/>
          <p:nvPr/>
        </p:nvSpPr>
        <p:spPr bwMode="auto">
          <a:xfrm>
            <a:off x="193675" y="1701800"/>
            <a:ext cx="992188" cy="374650"/>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txBody>
          <a:bodyPr/>
          <a:lstStyle/>
          <a:p>
            <a:pPr algn="ctr">
              <a:lnSpc>
                <a:spcPct val="90000"/>
              </a:lnSpc>
              <a:defRPr/>
            </a:pPr>
            <a:r>
              <a:rPr lang="en-US" altLang="ja-JP" sz="800" dirty="0" smtClean="0">
                <a:solidFill>
                  <a:srgbClr val="000000"/>
                </a:solidFill>
                <a:latin typeface="Times New Roman" panose="02020603050405020304" pitchFamily="18" charset="0"/>
                <a:cs typeface="Times New Roman" panose="02020603050405020304" pitchFamily="18" charset="0"/>
              </a:rPr>
              <a:t>Increasing productivity and added-value</a:t>
            </a:r>
            <a:endParaRPr lang="ja-JP" sz="900" dirty="0">
              <a:latin typeface="+mn-ea"/>
            </a:endParaRPr>
          </a:p>
        </p:txBody>
      </p:sp>
      <p:sp>
        <p:nvSpPr>
          <p:cNvPr id="11" name="Rounded Rectangle 9"/>
          <p:cNvSpPr/>
          <p:nvPr/>
        </p:nvSpPr>
        <p:spPr bwMode="auto">
          <a:xfrm>
            <a:off x="2876549" y="1711325"/>
            <a:ext cx="992188" cy="374650"/>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ja-JP" sz="800" dirty="0" smtClean="0">
                <a:solidFill>
                  <a:srgbClr val="000000"/>
                </a:solidFill>
                <a:latin typeface="Times New Roman" panose="02020603050405020304" pitchFamily="18" charset="0"/>
                <a:cs typeface="Times New Roman" panose="02020603050405020304" pitchFamily="18" charset="0"/>
              </a:rPr>
              <a:t>Improving distribution system, cold supply chain</a:t>
            </a:r>
            <a:endParaRPr lang="ja-JP" sz="800" dirty="0">
              <a:latin typeface="+mn-ea"/>
            </a:endParaRPr>
          </a:p>
        </p:txBody>
      </p:sp>
      <p:sp>
        <p:nvSpPr>
          <p:cNvPr id="12" name="Rounded Rectangle 31"/>
          <p:cNvSpPr/>
          <p:nvPr/>
        </p:nvSpPr>
        <p:spPr bwMode="auto">
          <a:xfrm>
            <a:off x="2876549" y="2111375"/>
            <a:ext cx="992188" cy="725488"/>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altLang="ja-JP" sz="1000" dirty="0" smtClean="0">
                <a:latin typeface="+mn-ea"/>
              </a:rPr>
              <a:t>Matching Consumer Needs</a:t>
            </a:r>
            <a:endParaRPr lang="ja-JP" sz="1000" dirty="0">
              <a:latin typeface="+mn-ea"/>
            </a:endParaRPr>
          </a:p>
        </p:txBody>
      </p:sp>
      <p:sp>
        <p:nvSpPr>
          <p:cNvPr id="13" name="Rounded Rectangle 12"/>
          <p:cNvSpPr/>
          <p:nvPr/>
        </p:nvSpPr>
        <p:spPr bwMode="auto">
          <a:xfrm>
            <a:off x="1492250" y="1701800"/>
            <a:ext cx="992188" cy="374650"/>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txBody>
          <a:bodyPr anchor="ctr"/>
          <a:lstStyle/>
          <a:p>
            <a:pPr algn="ctr">
              <a:spcAft>
                <a:spcPts val="0"/>
              </a:spcAft>
              <a:defRPr/>
            </a:pPr>
            <a:r>
              <a:rPr lang="en-US" altLang="ja-JP" sz="800" dirty="0" smtClean="0">
                <a:latin typeface="Times New Roman" panose="02020603050405020304" pitchFamily="18" charset="0"/>
                <a:cs typeface="Times New Roman" panose="02020603050405020304" pitchFamily="18" charset="0"/>
              </a:rPr>
              <a:t>Food processing and product development</a:t>
            </a:r>
            <a:endParaRPr lang="en-US" altLang="ja-JP" sz="800" dirty="0">
              <a:latin typeface="Times New Roman" panose="02020603050405020304" pitchFamily="18" charset="0"/>
              <a:cs typeface="Times New Roman" panose="02020603050405020304" pitchFamily="18" charset="0"/>
            </a:endParaRPr>
          </a:p>
        </p:txBody>
      </p:sp>
      <p:sp>
        <p:nvSpPr>
          <p:cNvPr id="14" name="Rounded Rectangle 17"/>
          <p:cNvSpPr/>
          <p:nvPr/>
        </p:nvSpPr>
        <p:spPr bwMode="auto">
          <a:xfrm>
            <a:off x="1492250" y="2111375"/>
            <a:ext cx="992188" cy="704850"/>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lnSpc>
                <a:spcPct val="90000"/>
              </a:lnSpc>
              <a:spcAft>
                <a:spcPts val="505"/>
              </a:spcAft>
              <a:defRPr/>
            </a:pPr>
            <a:r>
              <a:rPr lang="en-US" altLang="ja-JP" sz="1000" dirty="0" smtClean="0">
                <a:latin typeface="+mn-ea"/>
              </a:rPr>
              <a:t>Creating “Sixth Industry”</a:t>
            </a:r>
            <a:endParaRPr lang="ja-JP" sz="1000" dirty="0">
              <a:latin typeface="+mn-ea"/>
            </a:endParaRPr>
          </a:p>
        </p:txBody>
      </p:sp>
      <p:sp>
        <p:nvSpPr>
          <p:cNvPr id="15" name="山形 16"/>
          <p:cNvSpPr/>
          <p:nvPr/>
        </p:nvSpPr>
        <p:spPr bwMode="auto">
          <a:xfrm>
            <a:off x="1203325" y="2101850"/>
            <a:ext cx="241300" cy="731838"/>
          </a:xfrm>
          <a:prstGeom prst="chevron">
            <a:avLst/>
          </a:prstGeom>
          <a:solidFill>
            <a:srgbClr val="00FF00">
              <a:alpha val="3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a:latin typeface="+mn-ea"/>
            </a:endParaRPr>
          </a:p>
        </p:txBody>
      </p:sp>
      <p:sp>
        <p:nvSpPr>
          <p:cNvPr id="16" name="Rounded Rectangle 21"/>
          <p:cNvSpPr/>
          <p:nvPr/>
        </p:nvSpPr>
        <p:spPr bwMode="auto">
          <a:xfrm>
            <a:off x="4184650" y="1711325"/>
            <a:ext cx="992188" cy="374650"/>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ja-JP" sz="800" dirty="0" smtClean="0">
                <a:solidFill>
                  <a:srgbClr val="000000"/>
                </a:solidFill>
                <a:latin typeface="Times New Roman" panose="02020603050405020304" pitchFamily="18" charset="0"/>
                <a:cs typeface="Times New Roman" panose="02020603050405020304" pitchFamily="18" charset="0"/>
              </a:rPr>
              <a:t>Consumption, market development</a:t>
            </a:r>
            <a:endParaRPr lang="ja-JP" sz="900" dirty="0">
              <a:latin typeface="+mn-ea"/>
            </a:endParaRPr>
          </a:p>
        </p:txBody>
      </p:sp>
      <p:sp>
        <p:nvSpPr>
          <p:cNvPr id="17" name="山形 18"/>
          <p:cNvSpPr/>
          <p:nvPr/>
        </p:nvSpPr>
        <p:spPr bwMode="auto">
          <a:xfrm>
            <a:off x="2549524" y="2120900"/>
            <a:ext cx="236538" cy="731838"/>
          </a:xfrm>
          <a:prstGeom prst="chevron">
            <a:avLst/>
          </a:prstGeom>
          <a:solidFill>
            <a:srgbClr val="00FF00">
              <a:alpha val="3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a:latin typeface="+mn-ea"/>
            </a:endParaRPr>
          </a:p>
        </p:txBody>
      </p:sp>
      <p:sp>
        <p:nvSpPr>
          <p:cNvPr id="18" name="山形 19"/>
          <p:cNvSpPr/>
          <p:nvPr/>
        </p:nvSpPr>
        <p:spPr bwMode="auto">
          <a:xfrm>
            <a:off x="3922714" y="2120900"/>
            <a:ext cx="225425" cy="731838"/>
          </a:xfrm>
          <a:prstGeom prst="chevron">
            <a:avLst/>
          </a:prstGeom>
          <a:solidFill>
            <a:srgbClr val="00FF00">
              <a:alpha val="3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a:latin typeface="+mn-ea"/>
            </a:endParaRPr>
          </a:p>
        </p:txBody>
      </p:sp>
      <p:sp>
        <p:nvSpPr>
          <p:cNvPr id="19" name="角丸四角形 20"/>
          <p:cNvSpPr/>
          <p:nvPr/>
        </p:nvSpPr>
        <p:spPr bwMode="auto">
          <a:xfrm>
            <a:off x="184150" y="2873376"/>
            <a:ext cx="992188" cy="346075"/>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ja-JP" sz="800" dirty="0" err="1" smtClean="0">
                <a:solidFill>
                  <a:srgbClr val="000000"/>
                </a:solidFill>
                <a:latin typeface="Times New Roman" panose="02020603050405020304" pitchFamily="18" charset="0"/>
                <a:cs typeface="Times New Roman" panose="02020603050405020304" pitchFamily="18" charset="0"/>
              </a:rPr>
              <a:t>Nghe</a:t>
            </a:r>
            <a:r>
              <a:rPr lang="en-US" altLang="ja-JP" sz="800" dirty="0" smtClean="0">
                <a:solidFill>
                  <a:srgbClr val="000000"/>
                </a:solidFill>
                <a:latin typeface="Times New Roman" panose="02020603050405020304" pitchFamily="18" charset="0"/>
                <a:cs typeface="Times New Roman" panose="02020603050405020304" pitchFamily="18" charset="0"/>
              </a:rPr>
              <a:t> An province</a:t>
            </a:r>
            <a:endParaRPr lang="ja-JP" sz="800" dirty="0">
              <a:latin typeface="+mn-ea"/>
            </a:endParaRPr>
          </a:p>
        </p:txBody>
      </p:sp>
      <p:sp>
        <p:nvSpPr>
          <p:cNvPr id="20" name="角丸四角形 21"/>
          <p:cNvSpPr/>
          <p:nvPr/>
        </p:nvSpPr>
        <p:spPr bwMode="auto">
          <a:xfrm>
            <a:off x="1492250" y="2882901"/>
            <a:ext cx="992188" cy="346075"/>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ja-JP" sz="800" dirty="0" smtClean="0">
                <a:solidFill>
                  <a:srgbClr val="000000"/>
                </a:solidFill>
                <a:latin typeface="Times New Roman" panose="02020603050405020304" pitchFamily="18" charset="0"/>
                <a:cs typeface="Times New Roman" panose="02020603050405020304" pitchFamily="18" charset="0"/>
              </a:rPr>
              <a:t>Lam Dong province</a:t>
            </a:r>
            <a:endParaRPr lang="ja-JP" sz="900" dirty="0">
              <a:latin typeface="+mn-ea"/>
            </a:endParaRPr>
          </a:p>
        </p:txBody>
      </p:sp>
      <p:sp>
        <p:nvSpPr>
          <p:cNvPr id="21" name="Rounded Rectangle 31"/>
          <p:cNvSpPr/>
          <p:nvPr/>
        </p:nvSpPr>
        <p:spPr bwMode="auto">
          <a:xfrm>
            <a:off x="4184650" y="2120900"/>
            <a:ext cx="992188" cy="723900"/>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lIns="0" rIns="0" anchor="ctr"/>
          <a:lstStyle/>
          <a:p>
            <a:pPr algn="ctr">
              <a:defRPr/>
            </a:pPr>
            <a:r>
              <a:rPr lang="en-US" sz="1000" dirty="0" smtClean="0">
                <a:solidFill>
                  <a:srgbClr val="000000"/>
                </a:solidFill>
                <a:latin typeface="Times New Roman" panose="02020603050405020304" pitchFamily="18" charset="0"/>
                <a:cs typeface="Times New Roman" panose="02020603050405020304" pitchFamily="18" charset="0"/>
              </a:rPr>
              <a:t>Encourage Private Investment</a:t>
            </a:r>
            <a:endParaRPr lang="en-US" sz="1000" dirty="0">
              <a:solidFill>
                <a:srgbClr val="000000"/>
              </a:solidFill>
              <a:latin typeface="Times New Roman" panose="02020603050405020304" pitchFamily="18" charset="0"/>
              <a:cs typeface="Times New Roman" panose="02020603050405020304" pitchFamily="18" charset="0"/>
            </a:endParaRPr>
          </a:p>
        </p:txBody>
      </p:sp>
      <p:sp>
        <p:nvSpPr>
          <p:cNvPr id="22" name="角丸四角形 23"/>
          <p:cNvSpPr/>
          <p:nvPr/>
        </p:nvSpPr>
        <p:spPr bwMode="auto">
          <a:xfrm>
            <a:off x="2876549" y="2892427"/>
            <a:ext cx="992188" cy="346075"/>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ja-JP" sz="700" dirty="0" smtClean="0">
                <a:solidFill>
                  <a:srgbClr val="000000"/>
                </a:solidFill>
                <a:latin typeface="Times New Roman" panose="02020603050405020304" pitchFamily="18" charset="0"/>
                <a:cs typeface="Times New Roman" panose="02020603050405020304" pitchFamily="18" charset="0"/>
              </a:rPr>
              <a:t>Suburban areas of big cities such as Hanoi, HCM City, etc.</a:t>
            </a:r>
            <a:endParaRPr lang="ja-JP" sz="700" dirty="0">
              <a:latin typeface="+mn-ea"/>
            </a:endParaRPr>
          </a:p>
        </p:txBody>
      </p:sp>
      <p:sp>
        <p:nvSpPr>
          <p:cNvPr id="23" name="Rounded Rectangle 21"/>
          <p:cNvSpPr/>
          <p:nvPr/>
        </p:nvSpPr>
        <p:spPr bwMode="auto">
          <a:xfrm>
            <a:off x="184150" y="2130425"/>
            <a:ext cx="992188" cy="704850"/>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lnSpc>
                <a:spcPct val="90000"/>
              </a:lnSpc>
              <a:spcAft>
                <a:spcPts val="505"/>
              </a:spcAft>
              <a:defRPr/>
            </a:pPr>
            <a:r>
              <a:rPr lang="en-US" altLang="ja-JP" sz="1000" dirty="0" smtClean="0">
                <a:latin typeface="+mn-ea"/>
              </a:rPr>
              <a:t>Building and Managing irrigation System</a:t>
            </a:r>
            <a:endParaRPr lang="ja-JP" sz="1000" dirty="0">
              <a:latin typeface="+mn-ea"/>
            </a:endParaRPr>
          </a:p>
        </p:txBody>
      </p:sp>
      <p:sp>
        <p:nvSpPr>
          <p:cNvPr id="24" name="角丸四角形 25"/>
          <p:cNvSpPr/>
          <p:nvPr/>
        </p:nvSpPr>
        <p:spPr bwMode="auto">
          <a:xfrm>
            <a:off x="4194175" y="2882901"/>
            <a:ext cx="992188" cy="346075"/>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spcAft>
                <a:spcPts val="0"/>
              </a:spcAft>
            </a:pPr>
            <a:r>
              <a:rPr lang="en-US" altLang="ja-JP" sz="900" dirty="0" smtClean="0">
                <a:solidFill>
                  <a:schemeClr val="tx1"/>
                </a:solidFill>
                <a:latin typeface="+mn-ea"/>
              </a:rPr>
              <a:t>All Areas</a:t>
            </a:r>
            <a:endParaRPr lang="ja-JP" sz="900" dirty="0">
              <a:solidFill>
                <a:schemeClr val="tx1"/>
              </a:solidFill>
              <a:latin typeface="+mn-ea"/>
            </a:endParaRPr>
          </a:p>
        </p:txBody>
      </p:sp>
      <p:sp>
        <p:nvSpPr>
          <p:cNvPr id="25" name="テキスト ボックス 4"/>
          <p:cNvSpPr txBox="1"/>
          <p:nvPr/>
        </p:nvSpPr>
        <p:spPr>
          <a:xfrm>
            <a:off x="111126" y="1220790"/>
            <a:ext cx="2948707" cy="306467"/>
          </a:xfrm>
          <a:prstGeom prst="round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altLang="ja-JP" sz="1200" b="1" dirty="0" smtClean="0">
                <a:latin typeface="Times New Roman" panose="02020603050405020304" pitchFamily="18" charset="0"/>
                <a:cs typeface="Times New Roman" panose="02020603050405020304" pitchFamily="18" charset="0"/>
              </a:rPr>
              <a:t>Key model areas and concepts</a:t>
            </a:r>
            <a:endParaRPr kumimoji="1" lang="ja-JP" altLang="en-US" sz="1200" b="1" dirty="0">
              <a:latin typeface="Times New Roman" panose="02020603050405020304" pitchFamily="18" charset="0"/>
              <a:cs typeface="Times New Roman" panose="02020603050405020304" pitchFamily="18" charset="0"/>
            </a:endParaRPr>
          </a:p>
        </p:txBody>
      </p:sp>
      <p:sp>
        <p:nvSpPr>
          <p:cNvPr id="27" name="Rounded Rectangle 26"/>
          <p:cNvSpPr/>
          <p:nvPr/>
        </p:nvSpPr>
        <p:spPr bwMode="auto">
          <a:xfrm>
            <a:off x="5408613" y="1557340"/>
            <a:ext cx="3700462" cy="1768475"/>
          </a:xfrm>
          <a:prstGeom prst="roundRect">
            <a:avLst>
              <a:gd name="adj" fmla="val 12776"/>
            </a:avLst>
          </a:prstGeom>
          <a:solidFill>
            <a:schemeClr val="accent5">
              <a:lumMod val="75000"/>
              <a:alpha val="15000"/>
            </a:schemeClr>
          </a:solidFill>
          <a:ln w="34925"/>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000">
              <a:latin typeface="+mn-ea"/>
            </a:endParaRPr>
          </a:p>
        </p:txBody>
      </p:sp>
      <p:sp>
        <p:nvSpPr>
          <p:cNvPr id="28" name="Rounded Rectangle 21"/>
          <p:cNvSpPr/>
          <p:nvPr/>
        </p:nvSpPr>
        <p:spPr bwMode="auto">
          <a:xfrm>
            <a:off x="5480050" y="2089152"/>
            <a:ext cx="1119188" cy="741363"/>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lnSpc>
                <a:spcPct val="90000"/>
              </a:lnSpc>
              <a:spcAft>
                <a:spcPts val="590"/>
              </a:spcAft>
              <a:defRPr/>
            </a:pPr>
            <a:r>
              <a:rPr lang="en-US" sz="800" dirty="0" smtClean="0">
                <a:latin typeface="Times New Roman" panose="02020603050405020304" pitchFamily="18" charset="0"/>
                <a:cs typeface="Times New Roman" panose="02020603050405020304" pitchFamily="18" charset="0"/>
              </a:rPr>
              <a:t>Reducing </a:t>
            </a:r>
            <a:r>
              <a:rPr lang="en-US" sz="800" dirty="0">
                <a:latin typeface="Times New Roman" panose="02020603050405020304" pitchFamily="18" charset="0"/>
                <a:cs typeface="Times New Roman" panose="02020603050405020304" pitchFamily="18" charset="0"/>
              </a:rPr>
              <a:t>green-house gas emissions, water-saving cultivation, prevention from salt </a:t>
            </a:r>
            <a:r>
              <a:rPr lang="en-US" sz="800" dirty="0" smtClean="0">
                <a:latin typeface="Times New Roman" panose="02020603050405020304" pitchFamily="18" charset="0"/>
                <a:cs typeface="Times New Roman" panose="02020603050405020304" pitchFamily="18" charset="0"/>
              </a:rPr>
              <a:t>intrusion</a:t>
            </a:r>
            <a:endParaRPr lang="ja-JP" sz="1000" dirty="0">
              <a:latin typeface="Times New Roman" panose="02020603050405020304" pitchFamily="18" charset="0"/>
              <a:cs typeface="Times New Roman" panose="02020603050405020304" pitchFamily="18" charset="0"/>
            </a:endParaRPr>
          </a:p>
        </p:txBody>
      </p:sp>
      <p:sp>
        <p:nvSpPr>
          <p:cNvPr id="29" name="Rounded Rectangle 25"/>
          <p:cNvSpPr/>
          <p:nvPr/>
        </p:nvSpPr>
        <p:spPr bwMode="auto">
          <a:xfrm>
            <a:off x="5475289" y="1677990"/>
            <a:ext cx="1119187" cy="384175"/>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txBody>
          <a:bodyPr anchor="ctr"/>
          <a:lstStyle/>
          <a:p>
            <a:pPr algn="ctr">
              <a:spcAft>
                <a:spcPts val="0"/>
              </a:spcAft>
            </a:pPr>
            <a:r>
              <a:rPr lang="en-US" altLang="ja-JP" sz="800" dirty="0" smtClean="0">
                <a:solidFill>
                  <a:srgbClr val="000000"/>
                </a:solidFill>
                <a:latin typeface="Times New Roman" panose="02020603050405020304" pitchFamily="18" charset="0"/>
                <a:cs typeface="Times New Roman" panose="02020603050405020304" pitchFamily="18" charset="0"/>
              </a:rPr>
              <a:t>Consideration of climate change</a:t>
            </a:r>
            <a:endParaRPr lang="ja-JP" altLang="en-US" sz="800" dirty="0">
              <a:latin typeface="Times New Roman" panose="02020603050405020304" pitchFamily="18" charset="0"/>
              <a:cs typeface="Times New Roman" panose="02020603050405020304" pitchFamily="18" charset="0"/>
            </a:endParaRPr>
          </a:p>
        </p:txBody>
      </p:sp>
      <p:sp>
        <p:nvSpPr>
          <p:cNvPr id="30" name="角丸四角形 32"/>
          <p:cNvSpPr/>
          <p:nvPr/>
        </p:nvSpPr>
        <p:spPr bwMode="auto">
          <a:xfrm>
            <a:off x="5495926" y="2881313"/>
            <a:ext cx="1117600" cy="354012"/>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spcAft>
                <a:spcPts val="0"/>
              </a:spcAft>
              <a:defRPr/>
            </a:pPr>
            <a:r>
              <a:rPr lang="en-US" altLang="ja-JP" sz="800" dirty="0" smtClean="0">
                <a:solidFill>
                  <a:schemeClr val="tx1"/>
                </a:solidFill>
                <a:latin typeface="Times New Roman" panose="02020603050405020304" pitchFamily="18" charset="0"/>
                <a:cs typeface="Times New Roman" panose="02020603050405020304" pitchFamily="18" charset="0"/>
              </a:rPr>
              <a:t>Ben Tre province</a:t>
            </a:r>
            <a:endParaRPr lang="ja-JP" sz="800" dirty="0">
              <a:solidFill>
                <a:schemeClr val="tx1"/>
              </a:solidFill>
              <a:latin typeface="Times New Roman" panose="02020603050405020304" pitchFamily="18" charset="0"/>
              <a:cs typeface="Times New Roman" panose="02020603050405020304" pitchFamily="18" charset="0"/>
            </a:endParaRPr>
          </a:p>
        </p:txBody>
      </p:sp>
      <p:sp>
        <p:nvSpPr>
          <p:cNvPr id="31" name="Rounded Rectangle 35"/>
          <p:cNvSpPr/>
          <p:nvPr/>
        </p:nvSpPr>
        <p:spPr bwMode="auto">
          <a:xfrm>
            <a:off x="6681789" y="1677990"/>
            <a:ext cx="1117600" cy="384175"/>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800" dirty="0" smtClean="0">
                <a:latin typeface="Times New Roman" panose="02020603050405020304" pitchFamily="18" charset="0"/>
                <a:cs typeface="Times New Roman" panose="02020603050405020304" pitchFamily="18" charset="0"/>
              </a:rPr>
              <a:t>Development </a:t>
            </a:r>
            <a:r>
              <a:rPr lang="en-US" sz="800" dirty="0">
                <a:latin typeface="Times New Roman" panose="02020603050405020304" pitchFamily="18" charset="0"/>
                <a:cs typeface="Times New Roman" panose="02020603050405020304" pitchFamily="18" charset="0"/>
              </a:rPr>
              <a:t>of qualified human resources </a:t>
            </a:r>
          </a:p>
        </p:txBody>
      </p:sp>
      <p:sp>
        <p:nvSpPr>
          <p:cNvPr id="32" name="Rounded Rectangle 21"/>
          <p:cNvSpPr/>
          <p:nvPr/>
        </p:nvSpPr>
        <p:spPr bwMode="auto">
          <a:xfrm>
            <a:off x="6696075" y="2100265"/>
            <a:ext cx="1119188" cy="739775"/>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lnSpc>
                <a:spcPct val="90000"/>
              </a:lnSpc>
              <a:spcAft>
                <a:spcPts val="590"/>
              </a:spcAft>
              <a:defRPr/>
            </a:pPr>
            <a:r>
              <a:rPr lang="en-US" sz="800" dirty="0" smtClean="0">
                <a:latin typeface="Times New Roman" panose="02020603050405020304" pitchFamily="18" charset="0"/>
                <a:cs typeface="Times New Roman" panose="02020603050405020304" pitchFamily="18" charset="0"/>
              </a:rPr>
              <a:t>Enhancing </a:t>
            </a:r>
            <a:r>
              <a:rPr lang="en-US" sz="800" dirty="0">
                <a:latin typeface="Times New Roman" panose="02020603050405020304" pitchFamily="18" charset="0"/>
                <a:cs typeface="Times New Roman" panose="02020603050405020304" pitchFamily="18" charset="0"/>
              </a:rPr>
              <a:t>capacity for human resource development of </a:t>
            </a:r>
            <a:r>
              <a:rPr lang="en-US" sz="800" dirty="0" smtClean="0">
                <a:latin typeface="Times New Roman" panose="02020603050405020304" pitchFamily="18" charset="0"/>
                <a:cs typeface="Times New Roman" panose="02020603050405020304" pitchFamily="18" charset="0"/>
              </a:rPr>
              <a:t>universities</a:t>
            </a:r>
            <a:endParaRPr lang="ja-JP" sz="1000" dirty="0">
              <a:latin typeface="Times New Roman" panose="02020603050405020304" pitchFamily="18" charset="0"/>
              <a:cs typeface="Times New Roman" panose="02020603050405020304" pitchFamily="18" charset="0"/>
            </a:endParaRPr>
          </a:p>
        </p:txBody>
      </p:sp>
      <p:sp>
        <p:nvSpPr>
          <p:cNvPr id="33" name="角丸四角形 35"/>
          <p:cNvSpPr/>
          <p:nvPr/>
        </p:nvSpPr>
        <p:spPr bwMode="auto">
          <a:xfrm>
            <a:off x="6692901" y="2873377"/>
            <a:ext cx="1117600" cy="354013"/>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ja-JP" sz="800" dirty="0" smtClean="0">
                <a:solidFill>
                  <a:schemeClr val="tx1"/>
                </a:solidFill>
                <a:latin typeface="Times New Roman" panose="02020603050405020304" pitchFamily="18" charset="0"/>
                <a:cs typeface="Times New Roman" panose="02020603050405020304" pitchFamily="18" charset="0"/>
              </a:rPr>
              <a:t>Can </a:t>
            </a:r>
            <a:r>
              <a:rPr lang="en-US" altLang="ja-JP" sz="800" dirty="0" err="1" smtClean="0">
                <a:solidFill>
                  <a:schemeClr val="tx1"/>
                </a:solidFill>
                <a:latin typeface="Times New Roman" panose="02020603050405020304" pitchFamily="18" charset="0"/>
                <a:cs typeface="Times New Roman" panose="02020603050405020304" pitchFamily="18" charset="0"/>
              </a:rPr>
              <a:t>Tho</a:t>
            </a:r>
            <a:r>
              <a:rPr lang="en-US" altLang="ja-JP" sz="800" dirty="0" smtClean="0">
                <a:solidFill>
                  <a:schemeClr val="tx1"/>
                </a:solidFill>
                <a:latin typeface="Times New Roman" panose="02020603050405020304" pitchFamily="18" charset="0"/>
                <a:cs typeface="Times New Roman" panose="02020603050405020304" pitchFamily="18" charset="0"/>
              </a:rPr>
              <a:t> University</a:t>
            </a:r>
            <a:endParaRPr lang="ja-JP" sz="1000" dirty="0">
              <a:latin typeface="+mn-ea"/>
            </a:endParaRPr>
          </a:p>
        </p:txBody>
      </p:sp>
      <p:sp>
        <p:nvSpPr>
          <p:cNvPr id="34" name="Rounded Rectangle 8"/>
          <p:cNvSpPr/>
          <p:nvPr/>
        </p:nvSpPr>
        <p:spPr bwMode="auto">
          <a:xfrm>
            <a:off x="7891463" y="1685926"/>
            <a:ext cx="1117600" cy="384175"/>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800" dirty="0" smtClean="0">
                <a:solidFill>
                  <a:srgbClr val="000000"/>
                </a:solidFill>
                <a:latin typeface="Times New Roman" panose="02020603050405020304" pitchFamily="18" charset="0"/>
                <a:cs typeface="Times New Roman" panose="02020603050405020304" pitchFamily="18" charset="0"/>
              </a:rPr>
              <a:t>Utilization of IT</a:t>
            </a:r>
            <a:endParaRPr lang="ja-JP" sz="1000" dirty="0">
              <a:latin typeface="+mn-ea"/>
            </a:endParaRPr>
          </a:p>
        </p:txBody>
      </p:sp>
      <p:sp>
        <p:nvSpPr>
          <p:cNvPr id="35" name="Rounded Rectangle 21"/>
          <p:cNvSpPr/>
          <p:nvPr/>
        </p:nvSpPr>
        <p:spPr bwMode="auto">
          <a:xfrm>
            <a:off x="7905750" y="2108202"/>
            <a:ext cx="1119188" cy="739775"/>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txBody>
          <a:bodyPr anchor="ctr"/>
          <a:lstStyle/>
          <a:p>
            <a:pPr algn="ctr">
              <a:lnSpc>
                <a:spcPct val="90000"/>
              </a:lnSpc>
              <a:spcAft>
                <a:spcPts val="590"/>
              </a:spcAft>
            </a:pPr>
            <a:r>
              <a:rPr lang="en-US" sz="800" dirty="0">
                <a:latin typeface="Times New Roman" panose="02020603050405020304" pitchFamily="18" charset="0"/>
                <a:cs typeface="Times New Roman" panose="02020603050405020304" pitchFamily="18" charset="0"/>
              </a:rPr>
              <a:t>Managing and distributing information on production, processing, distribution &amp; </a:t>
            </a:r>
            <a:r>
              <a:rPr lang="en-US" sz="800" dirty="0" smtClean="0">
                <a:latin typeface="Times New Roman" panose="02020603050405020304" pitchFamily="18" charset="0"/>
                <a:cs typeface="Times New Roman" panose="02020603050405020304" pitchFamily="18" charset="0"/>
              </a:rPr>
              <a:t>market</a:t>
            </a:r>
            <a:endParaRPr lang="en-US" sz="800" dirty="0">
              <a:latin typeface="Times New Roman" panose="02020603050405020304" pitchFamily="18" charset="0"/>
              <a:cs typeface="Times New Roman" panose="02020603050405020304" pitchFamily="18" charset="0"/>
            </a:endParaRPr>
          </a:p>
        </p:txBody>
      </p:sp>
      <p:sp>
        <p:nvSpPr>
          <p:cNvPr id="36" name="角丸四角形 42"/>
          <p:cNvSpPr/>
          <p:nvPr/>
        </p:nvSpPr>
        <p:spPr bwMode="auto">
          <a:xfrm>
            <a:off x="7902575" y="2881313"/>
            <a:ext cx="1117600" cy="354012"/>
          </a:xfrm>
          <a:prstGeom prst="roundRect">
            <a:avLst/>
          </a:prstGeom>
          <a:solidFill>
            <a:srgbClr val="FFFF7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spcAft>
                <a:spcPts val="0"/>
              </a:spcAft>
              <a:defRPr/>
            </a:pPr>
            <a:r>
              <a:rPr lang="en-US" altLang="ja-JP" sz="800" dirty="0" smtClean="0">
                <a:solidFill>
                  <a:schemeClr val="tx1"/>
                </a:solidFill>
                <a:latin typeface="Times New Roman" panose="02020603050405020304" pitchFamily="18" charset="0"/>
                <a:cs typeface="Times New Roman" panose="02020603050405020304" pitchFamily="18" charset="0"/>
              </a:rPr>
              <a:t>Ha Nam province</a:t>
            </a:r>
            <a:endParaRPr lang="ja-JP" sz="800" dirty="0">
              <a:solidFill>
                <a:schemeClr val="tx1"/>
              </a:solidFill>
              <a:latin typeface="Times New Roman" panose="02020603050405020304" pitchFamily="18" charset="0"/>
              <a:cs typeface="Times New Roman" panose="02020603050405020304" pitchFamily="18" charset="0"/>
            </a:endParaRPr>
          </a:p>
        </p:txBody>
      </p:sp>
      <p:sp>
        <p:nvSpPr>
          <p:cNvPr id="37" name="テキスト ボックス 43"/>
          <p:cNvSpPr txBox="1"/>
          <p:nvPr/>
        </p:nvSpPr>
        <p:spPr>
          <a:xfrm>
            <a:off x="5327649" y="1196977"/>
            <a:ext cx="2563813" cy="306467"/>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en-US" altLang="ja-JP" sz="1200" b="1" dirty="0" smtClean="0">
                <a:latin typeface="Times New Roman" panose="02020603050405020304" pitchFamily="18" charset="0"/>
                <a:cs typeface="Times New Roman" panose="02020603050405020304" pitchFamily="18" charset="0"/>
              </a:rPr>
              <a:t>Cross-</a:t>
            </a:r>
            <a:r>
              <a:rPr lang="en-US" altLang="ja-JP" sz="1200" b="1" dirty="0" err="1" smtClean="0">
                <a:latin typeface="Times New Roman" panose="02020603050405020304" pitchFamily="18" charset="0"/>
                <a:cs typeface="Times New Roman" panose="02020603050405020304" pitchFamily="18" charset="0"/>
              </a:rPr>
              <a:t>sectoral</a:t>
            </a:r>
            <a:r>
              <a:rPr lang="en-US" altLang="ja-JP" sz="1200" b="1" dirty="0" smtClean="0">
                <a:latin typeface="Times New Roman" panose="02020603050405020304" pitchFamily="18" charset="0"/>
                <a:cs typeface="Times New Roman" panose="02020603050405020304" pitchFamily="18" charset="0"/>
              </a:rPr>
              <a:t> issues</a:t>
            </a:r>
            <a:endParaRPr kumimoji="1" lang="ja-JP" altLang="en-US" sz="1200" b="1" dirty="0">
              <a:latin typeface="Times New Roman" panose="02020603050405020304" pitchFamily="18" charset="0"/>
              <a:cs typeface="Times New Roman" panose="02020603050405020304" pitchFamily="18" charset="0"/>
            </a:endParaRPr>
          </a:p>
        </p:txBody>
      </p:sp>
      <p:sp>
        <p:nvSpPr>
          <p:cNvPr id="38" name="テキスト ボックス 44"/>
          <p:cNvSpPr txBox="1"/>
          <p:nvPr/>
        </p:nvSpPr>
        <p:spPr>
          <a:xfrm>
            <a:off x="171340" y="3410567"/>
            <a:ext cx="3228787" cy="306467"/>
          </a:xfrm>
          <a:prstGeom prst="round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defRPr/>
            </a:pPr>
            <a:r>
              <a:rPr lang="en-US" altLang="ja-JP" sz="1200" b="1" dirty="0" smtClean="0">
                <a:latin typeface="Times New Roman" panose="02020603050405020304" pitchFamily="18" charset="0"/>
                <a:cs typeface="Times New Roman" panose="02020603050405020304" pitchFamily="18" charset="0"/>
              </a:rPr>
              <a:t>Support to establishment of food value chain</a:t>
            </a:r>
            <a:endParaRPr kumimoji="1" lang="ja-JP" altLang="en-US" sz="1200" b="1" dirty="0">
              <a:latin typeface="Times New Roman" panose="02020603050405020304" pitchFamily="18" charset="0"/>
              <a:cs typeface="Times New Roman" panose="02020603050405020304" pitchFamily="18" charset="0"/>
            </a:endParaRPr>
          </a:p>
        </p:txBody>
      </p:sp>
      <p:sp>
        <p:nvSpPr>
          <p:cNvPr id="39" name="Rectangle 1"/>
          <p:cNvSpPr/>
          <p:nvPr/>
        </p:nvSpPr>
        <p:spPr>
          <a:xfrm>
            <a:off x="152400" y="3810000"/>
            <a:ext cx="4648200" cy="2819400"/>
          </a:xfrm>
          <a:prstGeom prst="rect">
            <a:avLst/>
          </a:prstGeom>
          <a:solidFill>
            <a:schemeClr val="accent1">
              <a:lumMod val="20000"/>
              <a:lumOff val="80000"/>
              <a:alpha val="50000"/>
            </a:schemeClr>
          </a:solidFill>
        </p:spPr>
        <p:style>
          <a:lnRef idx="2">
            <a:schemeClr val="accent1"/>
          </a:lnRef>
          <a:fillRef idx="1">
            <a:schemeClr val="lt1"/>
          </a:fillRef>
          <a:effectRef idx="0">
            <a:schemeClr val="accent1"/>
          </a:effectRef>
          <a:fontRef idx="minor">
            <a:schemeClr val="dk1"/>
          </a:fontRef>
        </p:style>
        <p:txBody>
          <a:bodyPr/>
          <a:lstStyle/>
          <a:p>
            <a:pPr>
              <a:lnSpc>
                <a:spcPct val="115000"/>
              </a:lnSpc>
              <a:spcAft>
                <a:spcPts val="600"/>
              </a:spcAft>
            </a:pPr>
            <a:r>
              <a:rPr lang="vi-VN" altLang="ja-JP" sz="2000" b="1" u="sng" dirty="0" smtClean="0">
                <a:solidFill>
                  <a:schemeClr val="tx1"/>
                </a:solidFill>
                <a:latin typeface="Times New Roman" panose="02020603050405020304" pitchFamily="18" charset="0"/>
                <a:cs typeface="Times New Roman" panose="02020603050405020304" pitchFamily="18" charset="0"/>
              </a:rPr>
              <a:t>Nghe An</a:t>
            </a:r>
            <a:endParaRPr lang="ja-JP" altLang="en-US" sz="2000" b="1" u="sng" dirty="0">
              <a:solidFill>
                <a:schemeClr val="tx1"/>
              </a:solidFill>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a:t>
            </a:r>
            <a:r>
              <a:rPr lang="en-US" altLang="ja-JP" sz="1000" b="1" dirty="0" smtClean="0">
                <a:latin typeface="Times New Roman" panose="02020603050405020304" pitchFamily="18" charset="0"/>
                <a:cs typeface="Times New Roman" panose="02020603050405020304" pitchFamily="18" charset="0"/>
              </a:rPr>
              <a:t>Development of Crops Genotypes for the Midlands and Mountainous Areas of North Vietnam (SATREPS</a:t>
            </a:r>
            <a:r>
              <a:rPr lang="ja-JP" altLang="en-US" sz="1000" b="1" dirty="0" smtClean="0">
                <a:latin typeface="Times New Roman" panose="02020603050405020304" pitchFamily="18" charset="0"/>
                <a:cs typeface="Times New Roman" panose="02020603050405020304" pitchFamily="18" charset="0"/>
              </a:rPr>
              <a:t>）</a:t>
            </a:r>
            <a:endParaRPr lang="en-US"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dirty="0" smtClean="0">
                <a:latin typeface="Times New Roman" panose="02020603050405020304" pitchFamily="18" charset="0"/>
                <a:cs typeface="Times New Roman" panose="02020603050405020304" pitchFamily="18" charset="0"/>
              </a:rPr>
              <a:t>・</a:t>
            </a:r>
            <a:r>
              <a:rPr lang="en-US" altLang="ja-JP" sz="1000" b="1" dirty="0" smtClean="0">
                <a:latin typeface="Times New Roman" panose="02020603050405020304" pitchFamily="18" charset="0"/>
                <a:cs typeface="Times New Roman" panose="02020603050405020304" pitchFamily="18" charset="0"/>
              </a:rPr>
              <a:t>Strengthening Capacities for Management of  Crop Production Sector for Improving Productivity and Quality of Crop’s Products (TC)</a:t>
            </a:r>
            <a:r>
              <a:rPr lang="ja-JP" altLang="en-US" sz="1000" b="1" dirty="0">
                <a:latin typeface="Times New Roman" panose="02020603050405020304" pitchFamily="18" charset="0"/>
                <a:cs typeface="Times New Roman" panose="02020603050405020304" pitchFamily="18" charset="0"/>
              </a:rPr>
              <a:t>　　　</a:t>
            </a:r>
            <a:endParaRPr lang="en-US" altLang="ja-JP" sz="1000" b="1" dirty="0" smtClean="0">
              <a:latin typeface="Times New Roman" panose="02020603050405020304" pitchFamily="18" charset="0"/>
              <a:cs typeface="Times New Roman" panose="02020603050405020304" pitchFamily="18" charset="0"/>
            </a:endParaRPr>
          </a:p>
          <a:p>
            <a:pPr>
              <a:lnSpc>
                <a:spcPct val="115000"/>
              </a:lnSpc>
            </a:pPr>
            <a:r>
              <a:rPr lang="ja-JP" altLang="en-US" sz="1000" b="1" dirty="0" smtClean="0">
                <a:latin typeface="Times New Roman" panose="02020603050405020304" pitchFamily="18" charset="0"/>
                <a:cs typeface="Times New Roman" panose="02020603050405020304" pitchFamily="18" charset="0"/>
              </a:rPr>
              <a:t>・</a:t>
            </a:r>
            <a:r>
              <a:rPr lang="en-US" altLang="ja-JP" sz="1000" b="1" dirty="0" smtClean="0">
                <a:latin typeface="Times New Roman" panose="02020603050405020304" pitchFamily="18" charset="0"/>
                <a:cs typeface="Times New Roman" panose="02020603050405020304" pitchFamily="18" charset="0"/>
              </a:rPr>
              <a:t>Promotion of Participatory Irrigation Management for Sustainable Small-scale Pro-Poor Infrastructure (TC)</a:t>
            </a:r>
          </a:p>
          <a:p>
            <a:pPr>
              <a:lnSpc>
                <a:spcPct val="115000"/>
              </a:lnSpc>
            </a:pPr>
            <a:r>
              <a:rPr lang="ja-JP" altLang="en-US" sz="1000" b="1" dirty="0" smtClean="0">
                <a:latin typeface="Times New Roman" panose="02020603050405020304" pitchFamily="18" charset="0"/>
                <a:cs typeface="Times New Roman" panose="02020603050405020304" pitchFamily="18" charset="0"/>
              </a:rPr>
              <a:t>・</a:t>
            </a:r>
            <a:r>
              <a:rPr lang="en-US" altLang="ja-JP" sz="1000" b="1" dirty="0" smtClean="0">
                <a:latin typeface="Times New Roman" panose="02020603050405020304" pitchFamily="18" charset="0"/>
                <a:cs typeface="Times New Roman" panose="02020603050405020304" pitchFamily="18" charset="0"/>
              </a:rPr>
              <a:t>Strengthening Capacity of Inspection System for Ensuring Safety of Agro-Fishery Foods (TC) </a:t>
            </a:r>
            <a:endParaRPr lang="en-US" altLang="ja-JP" sz="1000" b="1" dirty="0">
              <a:latin typeface="Times New Roman" panose="02020603050405020304" pitchFamily="18" charset="0"/>
              <a:cs typeface="Times New Roman" panose="02020603050405020304" pitchFamily="18" charset="0"/>
            </a:endParaRPr>
          </a:p>
          <a:p>
            <a:pPr>
              <a:lnSpc>
                <a:spcPct val="115000"/>
              </a:lnSpc>
            </a:pPr>
            <a:r>
              <a:rPr lang="ja-JP" altLang="en-US" sz="1000" b="1" dirty="0" smtClean="0">
                <a:latin typeface="Times New Roman" panose="02020603050405020304" pitchFamily="18" charset="0"/>
                <a:cs typeface="Times New Roman" panose="02020603050405020304" pitchFamily="18" charset="0"/>
              </a:rPr>
              <a:t>・</a:t>
            </a:r>
            <a:r>
              <a:rPr lang="en-US" altLang="ja-JP" sz="1000" b="1" dirty="0" smtClean="0">
                <a:latin typeface="Times New Roman" panose="02020603050405020304" pitchFamily="18" charset="0"/>
                <a:cs typeface="Times New Roman" panose="02020603050405020304" pitchFamily="18" charset="0"/>
              </a:rPr>
              <a:t>Improvement of Extension System for Applying Better Farming System and Cultivation Techniques for Poor Farmers in Mekong Delta (TC)      </a:t>
            </a:r>
          </a:p>
          <a:p>
            <a:pPr>
              <a:lnSpc>
                <a:spcPct val="115000"/>
              </a:lnSpc>
            </a:pPr>
            <a:r>
              <a:rPr lang="ja-JP" altLang="en-US" sz="1000" b="1" dirty="0">
                <a:latin typeface="Times New Roman" panose="02020603050405020304" pitchFamily="18" charset="0"/>
                <a:cs typeface="Times New Roman" panose="02020603050405020304" pitchFamily="18" charset="0"/>
              </a:rPr>
              <a:t>・</a:t>
            </a:r>
            <a:r>
              <a:rPr lang="en-US" altLang="ja-JP" sz="1000" b="1" dirty="0">
                <a:latin typeface="Times New Roman" panose="02020603050405020304" pitchFamily="18" charset="0"/>
                <a:cs typeface="Times New Roman" panose="02020603050405020304" pitchFamily="18" charset="0"/>
              </a:rPr>
              <a:t>Enhancing Functions of Agricultural Cooperatives in Vietnam (TC)</a:t>
            </a:r>
          </a:p>
          <a:p>
            <a:pPr>
              <a:lnSpc>
                <a:spcPct val="115000"/>
              </a:lnSpc>
            </a:pPr>
            <a:r>
              <a:rPr lang="ja-JP" altLang="en-US" sz="1000" b="1" dirty="0">
                <a:latin typeface="Times New Roman" panose="02020603050405020304" pitchFamily="18" charset="0"/>
                <a:cs typeface="Times New Roman" panose="02020603050405020304" pitchFamily="18" charset="0"/>
              </a:rPr>
              <a:t>・</a:t>
            </a:r>
            <a:r>
              <a:rPr lang="en-US" altLang="ja-JP" sz="1000" b="1" dirty="0">
                <a:latin typeface="Times New Roman" panose="02020603050405020304" pitchFamily="18" charset="0"/>
                <a:cs typeface="Times New Roman" panose="02020603050405020304" pitchFamily="18" charset="0"/>
              </a:rPr>
              <a:t>Northwest Region Rural Development (TC)</a:t>
            </a:r>
            <a:r>
              <a:rPr lang="ja-JP" altLang="en-US" sz="1000" b="1" dirty="0">
                <a:latin typeface="Times New Roman" panose="02020603050405020304" pitchFamily="18" charset="0"/>
                <a:cs typeface="Times New Roman" panose="02020603050405020304" pitchFamily="18" charset="0"/>
              </a:rPr>
              <a:t>　</a:t>
            </a:r>
            <a:r>
              <a:rPr lang="en-US" altLang="ja-JP" sz="1000" b="1" dirty="0">
                <a:latin typeface="Times New Roman" panose="02020603050405020304" pitchFamily="18" charset="0"/>
                <a:cs typeface="Times New Roman" panose="02020603050405020304" pitchFamily="18" charset="0"/>
              </a:rPr>
              <a:t>            	</a:t>
            </a:r>
            <a:r>
              <a:rPr lang="ja-JP" altLang="en-US" sz="1000" b="1" dirty="0">
                <a:latin typeface="Times New Roman" panose="02020603050405020304" pitchFamily="18" charset="0"/>
                <a:cs typeface="Times New Roman" panose="02020603050405020304" pitchFamily="18" charset="0"/>
              </a:rPr>
              <a:t>・</a:t>
            </a:r>
            <a:r>
              <a:rPr lang="en-US" altLang="ja-JP" sz="1000" b="1" dirty="0">
                <a:latin typeface="Times New Roman" panose="02020603050405020304" pitchFamily="18" charset="0"/>
                <a:cs typeface="Times New Roman" panose="02020603050405020304" pitchFamily="18" charset="0"/>
              </a:rPr>
              <a:t>Tourism Development (Individual expert dispatch), etc.</a:t>
            </a:r>
            <a:endParaRPr lang="ja-JP" sz="1000" b="1" dirty="0">
              <a:latin typeface="Times New Roman" panose="02020603050405020304" pitchFamily="18" charset="0"/>
              <a:cs typeface="Times New Roman" panose="02020603050405020304" pitchFamily="18" charset="0"/>
            </a:endParaRPr>
          </a:p>
        </p:txBody>
      </p:sp>
      <p:sp>
        <p:nvSpPr>
          <p:cNvPr id="40" name="Rectangle 45"/>
          <p:cNvSpPr/>
          <p:nvPr/>
        </p:nvSpPr>
        <p:spPr>
          <a:xfrm>
            <a:off x="5029200" y="3810000"/>
            <a:ext cx="3845505" cy="2819400"/>
          </a:xfrm>
          <a:prstGeom prst="rect">
            <a:avLst/>
          </a:prstGeom>
          <a:solidFill>
            <a:schemeClr val="accent1">
              <a:lumMod val="20000"/>
              <a:lumOff val="80000"/>
              <a:alpha val="49000"/>
            </a:schemeClr>
          </a:solidFill>
          <a:ln w="25400" cap="flat" cmpd="sng" algn="ctr">
            <a:solidFill>
              <a:schemeClr val="accent1"/>
            </a:solidFill>
            <a:prstDash val="solid"/>
          </a:ln>
          <a:effectLst/>
        </p:spPr>
        <p:txBody>
          <a:bodyPr anchor="ctr"/>
          <a:lstStyle/>
          <a:p>
            <a:pPr>
              <a:lnSpc>
                <a:spcPct val="115000"/>
              </a:lnSpc>
              <a:spcAft>
                <a:spcPts val="0"/>
              </a:spcAft>
            </a:pPr>
            <a:r>
              <a:rPr lang="vi-VN" altLang="ja-JP" sz="2000" b="1" u="sng" dirty="0" smtClean="0">
                <a:latin typeface="Times New Roman" panose="02020603050405020304" pitchFamily="18" charset="0"/>
                <a:cs typeface="Times New Roman" panose="02020603050405020304" pitchFamily="18" charset="0"/>
              </a:rPr>
              <a:t>Lam Dong</a:t>
            </a:r>
          </a:p>
          <a:p>
            <a:pPr>
              <a:lnSpc>
                <a:spcPct val="115000"/>
              </a:lnSpc>
              <a:spcAft>
                <a:spcPts val="0"/>
              </a:spcAft>
            </a:pPr>
            <a:endParaRPr lang="vi-VN"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①</a:t>
            </a:r>
            <a:r>
              <a:rPr lang="en-US" altLang="ja-JP" sz="1000" b="1" dirty="0" smtClean="0">
                <a:latin typeface="Times New Roman" panose="02020603050405020304" pitchFamily="18" charset="0"/>
                <a:cs typeface="Times New Roman" panose="02020603050405020304" pitchFamily="18" charset="0"/>
              </a:rPr>
              <a:t> Post-harvesting Center for increasing added-value,</a:t>
            </a:r>
            <a:endParaRPr lang="vi-VN"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②</a:t>
            </a:r>
            <a:r>
              <a:rPr lang="en-US" altLang="ja-JP" sz="1000" b="1" dirty="0" smtClean="0">
                <a:latin typeface="Times New Roman" panose="02020603050405020304" pitchFamily="18" charset="0"/>
                <a:cs typeface="Times New Roman" panose="02020603050405020304" pitchFamily="18" charset="0"/>
              </a:rPr>
              <a:t> Agro Industry Zone,</a:t>
            </a:r>
            <a:endParaRPr lang="vi-VN"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③</a:t>
            </a:r>
            <a:r>
              <a:rPr lang="en-US" altLang="ja-JP" sz="1000" b="1" dirty="0" smtClean="0">
                <a:latin typeface="Times New Roman" panose="02020603050405020304" pitchFamily="18" charset="0"/>
                <a:cs typeface="Times New Roman" panose="02020603050405020304" pitchFamily="18" charset="0"/>
              </a:rPr>
              <a:t> Constructing Flower Collection Center, </a:t>
            </a: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④</a:t>
            </a:r>
            <a:r>
              <a:rPr lang="en-US" altLang="ja-JP" sz="1000" b="1" dirty="0" smtClean="0">
                <a:latin typeface="Times New Roman" panose="02020603050405020304" pitchFamily="18" charset="0"/>
                <a:cs typeface="Times New Roman" panose="02020603050405020304" pitchFamily="18" charset="0"/>
              </a:rPr>
              <a:t> Modernizing veggie and flower production , </a:t>
            </a: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⑤</a:t>
            </a:r>
            <a:r>
              <a:rPr lang="en-US" altLang="ja-JP" sz="1000" b="1" dirty="0" smtClean="0">
                <a:latin typeface="Times New Roman" panose="02020603050405020304" pitchFamily="18" charset="0"/>
                <a:cs typeface="Times New Roman" panose="02020603050405020304" pitchFamily="18" charset="0"/>
              </a:rPr>
              <a:t> Enhancing branding activities, </a:t>
            </a: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⑥</a:t>
            </a:r>
            <a:r>
              <a:rPr lang="en-US" altLang="ja-JP" sz="1000" b="1" dirty="0" smtClean="0">
                <a:latin typeface="Times New Roman" panose="02020603050405020304" pitchFamily="18" charset="0"/>
                <a:cs typeface="Times New Roman" panose="02020603050405020304" pitchFamily="18" charset="0"/>
              </a:rPr>
              <a:t> Leveraging Agro-tourism, </a:t>
            </a: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⑦</a:t>
            </a:r>
            <a:r>
              <a:rPr lang="en-US" altLang="ja-JP" sz="1000" b="1" dirty="0" smtClean="0">
                <a:latin typeface="Times New Roman" panose="02020603050405020304" pitchFamily="18" charset="0"/>
                <a:cs typeface="Times New Roman" panose="02020603050405020304" pitchFamily="18" charset="0"/>
              </a:rPr>
              <a:t> Nurturing capable human resources,</a:t>
            </a:r>
            <a:r>
              <a:rPr lang="ja-JP" altLang="en-US" sz="1000" b="1" smtClean="0">
                <a:latin typeface="Times New Roman" panose="02020603050405020304" pitchFamily="18" charset="0"/>
                <a:cs typeface="Times New Roman" panose="02020603050405020304" pitchFamily="18" charset="0"/>
              </a:rPr>
              <a:t>　</a:t>
            </a:r>
            <a:endParaRPr lang="en-US"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r>
              <a:rPr lang="ja-JP" altLang="en-US" sz="1000" b="1" smtClean="0">
                <a:latin typeface="Times New Roman" panose="02020603050405020304" pitchFamily="18" charset="0"/>
                <a:cs typeface="Times New Roman" panose="02020603050405020304" pitchFamily="18" charset="0"/>
              </a:rPr>
              <a:t>⑧ </a:t>
            </a:r>
            <a:r>
              <a:rPr lang="en-US" altLang="ja-JP" sz="1000" b="1" dirty="0" smtClean="0">
                <a:latin typeface="Times New Roman" panose="02020603050405020304" pitchFamily="18" charset="0"/>
                <a:cs typeface="Times New Roman" panose="02020603050405020304" pitchFamily="18" charset="0"/>
              </a:rPr>
              <a:t>Enforcing R&amp;D function</a:t>
            </a:r>
            <a:endParaRPr lang="vi-VN" altLang="ja-JP" sz="1000" b="1" dirty="0" smtClean="0">
              <a:latin typeface="Times New Roman" panose="02020603050405020304" pitchFamily="18" charset="0"/>
              <a:cs typeface="Times New Roman" panose="02020603050405020304" pitchFamily="18" charset="0"/>
            </a:endParaRPr>
          </a:p>
          <a:p>
            <a:pPr>
              <a:lnSpc>
                <a:spcPct val="115000"/>
              </a:lnSpc>
              <a:spcAft>
                <a:spcPts val="0"/>
              </a:spcAft>
            </a:pPr>
            <a:endParaRPr lang="vi-VN" altLang="ja-JP" sz="1000" dirty="0" smtClean="0">
              <a:latin typeface="Times New Roman" panose="02020603050405020304" pitchFamily="18" charset="0"/>
              <a:cs typeface="Times New Roman" panose="02020603050405020304" pitchFamily="18" charset="0"/>
            </a:endParaRPr>
          </a:p>
          <a:p>
            <a:pPr>
              <a:lnSpc>
                <a:spcPct val="115000"/>
              </a:lnSpc>
              <a:spcAft>
                <a:spcPts val="0"/>
              </a:spcAft>
            </a:pPr>
            <a:endParaRPr lang="vi-VN" altLang="ja-JP" sz="1000" dirty="0" smtClean="0">
              <a:latin typeface="Times New Roman" panose="02020603050405020304" pitchFamily="18" charset="0"/>
              <a:cs typeface="Times New Roman" panose="02020603050405020304" pitchFamily="18" charset="0"/>
            </a:endParaRPr>
          </a:p>
          <a:p>
            <a:pPr>
              <a:lnSpc>
                <a:spcPct val="115000"/>
              </a:lnSpc>
              <a:spcAft>
                <a:spcPts val="0"/>
              </a:spcAft>
            </a:pPr>
            <a:endParaRPr lang="vi-VN" altLang="ja-JP" sz="1000" dirty="0" smtClean="0">
              <a:latin typeface="Times New Roman" panose="02020603050405020304" pitchFamily="18" charset="0"/>
              <a:cs typeface="Times New Roman" panose="02020603050405020304" pitchFamily="18" charset="0"/>
            </a:endParaRPr>
          </a:p>
          <a:p>
            <a:pPr>
              <a:lnSpc>
                <a:spcPct val="115000"/>
              </a:lnSpc>
              <a:spcAft>
                <a:spcPts val="0"/>
              </a:spcAft>
            </a:pPr>
            <a:endParaRPr lang="ja-JP" altLang="en-US" sz="1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9896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2369" y="192856"/>
            <a:ext cx="2883877" cy="276999"/>
          </a:xfrm>
          <a:prstGeom prst="rect">
            <a:avLst/>
          </a:prstGeom>
          <a:noFill/>
        </p:spPr>
        <p:txBody>
          <a:bodyPr wrap="square" rtlCol="0">
            <a:spAutoFit/>
          </a:bodyPr>
          <a:lstStyle/>
          <a:p>
            <a:pPr algn="ctr"/>
            <a:r>
              <a:rPr lang="ja-JP" altLang="en-US" sz="1200" b="1" dirty="0"/>
              <a:t>アグリビジネスジャパンデスク　（</a:t>
            </a:r>
            <a:r>
              <a:rPr lang="en-US" altLang="ja-JP" sz="1200" b="1" dirty="0"/>
              <a:t>ABJD)</a:t>
            </a:r>
            <a:r>
              <a:rPr lang="ja-JP" altLang="en-US" sz="1200" dirty="0"/>
              <a:t>　</a:t>
            </a:r>
            <a:r>
              <a:rPr lang="en-US" sz="1200" dirty="0"/>
              <a:t>  </a:t>
            </a:r>
          </a:p>
        </p:txBody>
      </p:sp>
      <p:sp>
        <p:nvSpPr>
          <p:cNvPr id="3" name="TextBox 2"/>
          <p:cNvSpPr txBox="1"/>
          <p:nvPr/>
        </p:nvSpPr>
        <p:spPr>
          <a:xfrm>
            <a:off x="1526932" y="1371600"/>
            <a:ext cx="955431"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100" dirty="0"/>
              <a:t>Background:</a:t>
            </a:r>
          </a:p>
        </p:txBody>
      </p:sp>
      <p:sp>
        <p:nvSpPr>
          <p:cNvPr id="5" name="TextBox 4"/>
          <p:cNvSpPr txBox="1"/>
          <p:nvPr/>
        </p:nvSpPr>
        <p:spPr>
          <a:xfrm>
            <a:off x="152400" y="1633211"/>
            <a:ext cx="3786555" cy="1277273"/>
          </a:xfrm>
          <a:prstGeom prst="rect">
            <a:avLst/>
          </a:prstGeom>
          <a:noFill/>
        </p:spPr>
        <p:txBody>
          <a:bodyPr wrap="square" rtlCol="0">
            <a:spAutoFit/>
          </a:bodyPr>
          <a:lstStyle/>
          <a:p>
            <a:pPr algn="just"/>
            <a:r>
              <a:rPr lang="en-US" sz="1100" dirty="0"/>
              <a:t>Bilateral Dialogue between Vietnam and Japan on Agricultural Cooperation has been officially started since June 2014 which aims at comprehensive agriculture development in Vietnam with Human Resources Development, Transferring Technology etc. In the dialogue, both Governments agreed to establish Food Value Chain in Vietnam in cooperation with private sector. </a:t>
            </a:r>
          </a:p>
        </p:txBody>
      </p:sp>
      <p:sp>
        <p:nvSpPr>
          <p:cNvPr id="7" name="TextBox 6"/>
          <p:cNvSpPr txBox="1"/>
          <p:nvPr/>
        </p:nvSpPr>
        <p:spPr>
          <a:xfrm>
            <a:off x="152401" y="2836784"/>
            <a:ext cx="3786555" cy="1615827"/>
          </a:xfrm>
          <a:prstGeom prst="rect">
            <a:avLst/>
          </a:prstGeom>
          <a:noFill/>
        </p:spPr>
        <p:txBody>
          <a:bodyPr wrap="square" rtlCol="0">
            <a:spAutoFit/>
          </a:bodyPr>
          <a:lstStyle/>
          <a:p>
            <a:pPr algn="just"/>
            <a:r>
              <a:rPr lang="en-US" sz="1100" dirty="0"/>
              <a:t>In order to establish the Food Value Chain, the private sector plays important roll, especially in Processing, Transporting/Distribution, Marketing and Trading. Ministry of Agriculture and Rural Development (MARD) has received several visits of Japanese enterprises and discussed on ways of establishing new agriculture business. However MARD did not have a focal department or person to deal with such private sector’s matter and to catch the current movement of needs of private sector is not sufficient. </a:t>
            </a:r>
          </a:p>
        </p:txBody>
      </p:sp>
      <p:sp>
        <p:nvSpPr>
          <p:cNvPr id="8" name="TextBox 7"/>
          <p:cNvSpPr txBox="1"/>
          <p:nvPr/>
        </p:nvSpPr>
        <p:spPr>
          <a:xfrm>
            <a:off x="152401" y="4377661"/>
            <a:ext cx="3798277" cy="1446550"/>
          </a:xfrm>
          <a:prstGeom prst="rect">
            <a:avLst/>
          </a:prstGeom>
          <a:noFill/>
        </p:spPr>
        <p:txBody>
          <a:bodyPr wrap="square" rtlCol="0">
            <a:spAutoFit/>
          </a:bodyPr>
          <a:lstStyle/>
          <a:p>
            <a:pPr algn="just"/>
            <a:r>
              <a:rPr lang="en-US" sz="1100" dirty="0"/>
              <a:t>MARD has newly formed a task force team headed by the Vice Minister consisting of representatives of all concerned departments. It is expected that this task force worked with Japanese enterprises and gathers valuable information.   In order to develop the capacity of the task force for smooth cooperation with private sector, MARD requires technical support from Japan and JICA agreed to have Japanese  Advisor for </a:t>
            </a:r>
            <a:r>
              <a:rPr lang="en-US" sz="1100" dirty="0" err="1"/>
              <a:t>Agri</a:t>
            </a:r>
            <a:r>
              <a:rPr lang="en-US" sz="1100" dirty="0"/>
              <a:t>-Business Japan Desk in MARD.</a:t>
            </a:r>
          </a:p>
        </p:txBody>
      </p:sp>
      <p:sp>
        <p:nvSpPr>
          <p:cNvPr id="9" name="TextBox 8"/>
          <p:cNvSpPr txBox="1"/>
          <p:nvPr/>
        </p:nvSpPr>
        <p:spPr>
          <a:xfrm>
            <a:off x="1066800" y="5867400"/>
            <a:ext cx="16764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100" dirty="0"/>
              <a:t>Overall Goals:</a:t>
            </a:r>
          </a:p>
        </p:txBody>
      </p:sp>
      <p:sp>
        <p:nvSpPr>
          <p:cNvPr id="10" name="TextBox 9"/>
          <p:cNvSpPr txBox="1"/>
          <p:nvPr/>
        </p:nvSpPr>
        <p:spPr>
          <a:xfrm>
            <a:off x="152401" y="6181636"/>
            <a:ext cx="3798277" cy="600164"/>
          </a:xfrm>
          <a:prstGeom prst="rect">
            <a:avLst/>
          </a:prstGeom>
          <a:noFill/>
        </p:spPr>
        <p:txBody>
          <a:bodyPr wrap="square" rtlCol="0">
            <a:spAutoFit/>
          </a:bodyPr>
          <a:lstStyle/>
          <a:p>
            <a:pPr algn="just"/>
            <a:r>
              <a:rPr lang="en-US" sz="1100" dirty="0"/>
              <a:t>Agriculture of Vietnam, in terms of productivity, quality, safety, transparency etc. is improved through appropriately involvement of private sector.</a:t>
            </a:r>
          </a:p>
        </p:txBody>
      </p:sp>
      <p:sp>
        <p:nvSpPr>
          <p:cNvPr id="12" name="TextBox 11"/>
          <p:cNvSpPr txBox="1"/>
          <p:nvPr/>
        </p:nvSpPr>
        <p:spPr>
          <a:xfrm>
            <a:off x="152399" y="607269"/>
            <a:ext cx="3886202" cy="738664"/>
          </a:xfrm>
          <a:prstGeom prst="rect">
            <a:avLst/>
          </a:prstGeom>
          <a:noFill/>
          <a:ln>
            <a:solidFill>
              <a:schemeClr val="tx1"/>
            </a:solidFill>
          </a:ln>
        </p:spPr>
        <p:txBody>
          <a:bodyPr wrap="square" rtlCol="0">
            <a:spAutoFit/>
          </a:bodyPr>
          <a:lstStyle/>
          <a:p>
            <a:pPr algn="ctr"/>
            <a:r>
              <a:rPr lang="en-US" altLang="ja-JP" sz="1050" b="1" dirty="0"/>
              <a:t>2014</a:t>
            </a:r>
            <a:r>
              <a:rPr lang="ja-JP" altLang="en-US" sz="1050" b="1" dirty="0"/>
              <a:t>年に始まった日越政府間の農業協力対話において官民</a:t>
            </a:r>
            <a:r>
              <a:rPr lang="ja-JP" altLang="en-US" sz="1050" b="1" dirty="0" smtClean="0"/>
              <a:t>連携を通したベトナム</a:t>
            </a:r>
            <a:r>
              <a:rPr lang="ja-JP" altLang="en-US" sz="1050" b="1" dirty="0"/>
              <a:t>のフードバリューチェーン構築に対する協力が合意され、ベトナム側では農業農村開発省（</a:t>
            </a:r>
            <a:r>
              <a:rPr lang="en-US" altLang="ja-JP" sz="1050" b="1" dirty="0"/>
              <a:t>MARD</a:t>
            </a:r>
            <a:r>
              <a:rPr lang="ja-JP" altLang="en-US" sz="1050" b="1" dirty="0"/>
              <a:t>）に民間企業の窓口機関としてアグリビジネスジャパンデスク（</a:t>
            </a:r>
            <a:r>
              <a:rPr lang="en-US" altLang="ja-JP" sz="1050" b="1" dirty="0"/>
              <a:t>ABJD</a:t>
            </a:r>
            <a:r>
              <a:rPr lang="ja-JP" altLang="en-US" sz="1050" b="1" dirty="0"/>
              <a:t>）が設置</a:t>
            </a:r>
            <a:r>
              <a:rPr lang="ja-JP" altLang="en-US" sz="1050" b="1" dirty="0" smtClean="0"/>
              <a:t>された</a:t>
            </a:r>
            <a:r>
              <a:rPr lang="ja-JP" altLang="en-US" sz="1050" b="1" dirty="0"/>
              <a:t>。</a:t>
            </a:r>
            <a:endParaRPr lang="en-US" sz="1050" b="1" dirty="0"/>
          </a:p>
        </p:txBody>
      </p:sp>
      <p:graphicFrame>
        <p:nvGraphicFramePr>
          <p:cNvPr id="14" name="Object 2"/>
          <p:cNvGraphicFramePr>
            <a:graphicFrameLocks noChangeAspect="1"/>
          </p:cNvGraphicFramePr>
          <p:nvPr>
            <p:extLst>
              <p:ext uri="{D42A27DB-BD31-4B8C-83A1-F6EECF244321}">
                <p14:modId xmlns:p14="http://schemas.microsoft.com/office/powerpoint/2010/main" xmlns="" val="1162771202"/>
              </p:ext>
            </p:extLst>
          </p:nvPr>
        </p:nvGraphicFramePr>
        <p:xfrm>
          <a:off x="4390292" y="2688974"/>
          <a:ext cx="4829908" cy="4181860"/>
        </p:xfrm>
        <a:graphic>
          <a:graphicData uri="http://schemas.openxmlformats.org/presentationml/2006/ole">
            <p:oleObj spid="_x0000_s1036" name="Presentation" r:id="rId3" imgW="5027668" imgH="3884711" progId="PowerPoint.Show.12">
              <p:embed/>
            </p:oleObj>
          </a:graphicData>
        </a:graphic>
      </p:graphicFrame>
      <p:sp>
        <p:nvSpPr>
          <p:cNvPr id="15" name="TextBox 1"/>
          <p:cNvSpPr txBox="1"/>
          <p:nvPr/>
        </p:nvSpPr>
        <p:spPr>
          <a:xfrm>
            <a:off x="5632941" y="2500090"/>
            <a:ext cx="1993786" cy="276999"/>
          </a:xfrm>
          <a:prstGeom prst="rect">
            <a:avLst/>
          </a:prstGeom>
          <a:noFill/>
        </p:spPr>
        <p:txBody>
          <a:bodyPr wrap="square" rtlCol="0">
            <a:spAutoFit/>
          </a:bodyPr>
          <a:lstStyle/>
          <a:p>
            <a:pPr algn="ctr"/>
            <a:r>
              <a:rPr lang="en-US" altLang="ja-JP" sz="1200" b="1" dirty="0"/>
              <a:t>MARD</a:t>
            </a:r>
            <a:r>
              <a:rPr lang="ja-JP" altLang="en-US" sz="1200" b="1" dirty="0"/>
              <a:t>組織図</a:t>
            </a:r>
            <a:r>
              <a:rPr lang="ja-JP" altLang="en-US" sz="1200" dirty="0"/>
              <a:t>　</a:t>
            </a:r>
            <a:r>
              <a:rPr lang="en-US" sz="1200" dirty="0"/>
              <a:t>  </a:t>
            </a:r>
          </a:p>
        </p:txBody>
      </p:sp>
      <p:sp>
        <p:nvSpPr>
          <p:cNvPr id="16" name="TextBox 15"/>
          <p:cNvSpPr txBox="1"/>
          <p:nvPr/>
        </p:nvSpPr>
        <p:spPr>
          <a:xfrm>
            <a:off x="5575186" y="200548"/>
            <a:ext cx="19812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100" dirty="0" smtClean="0"/>
              <a:t>Purpose of Dispatching  ABJD</a:t>
            </a:r>
            <a:endParaRPr lang="en-US" sz="1100" dirty="0"/>
          </a:p>
        </p:txBody>
      </p:sp>
      <p:sp>
        <p:nvSpPr>
          <p:cNvPr id="17" name="TextBox 16"/>
          <p:cNvSpPr txBox="1"/>
          <p:nvPr/>
        </p:nvSpPr>
        <p:spPr>
          <a:xfrm>
            <a:off x="4419600" y="609600"/>
            <a:ext cx="4419600" cy="261610"/>
          </a:xfrm>
          <a:prstGeom prst="rect">
            <a:avLst/>
          </a:prstGeom>
          <a:noFill/>
          <a:ln>
            <a:solidFill>
              <a:schemeClr val="tx1"/>
            </a:solidFill>
          </a:ln>
        </p:spPr>
        <p:txBody>
          <a:bodyPr wrap="square" rtlCol="0">
            <a:spAutoFit/>
          </a:bodyPr>
          <a:lstStyle/>
          <a:p>
            <a:pPr algn="just"/>
            <a:r>
              <a:rPr lang="en-US" sz="1100" dirty="0" smtClean="0"/>
              <a:t>To develop capacity of C/P for establishing Agriculture Food Value Chain.</a:t>
            </a:r>
            <a:endParaRPr lang="en-US" sz="1100" dirty="0"/>
          </a:p>
        </p:txBody>
      </p:sp>
      <p:sp>
        <p:nvSpPr>
          <p:cNvPr id="18" name="TextBox 17"/>
          <p:cNvSpPr txBox="1"/>
          <p:nvPr/>
        </p:nvSpPr>
        <p:spPr>
          <a:xfrm>
            <a:off x="5562600" y="1066800"/>
            <a:ext cx="19812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altLang="ja-JP" sz="1100" dirty="0" smtClean="0"/>
              <a:t>Expected Outputs from </a:t>
            </a:r>
            <a:r>
              <a:rPr lang="en-US" sz="1100" dirty="0" smtClean="0"/>
              <a:t>ABJD</a:t>
            </a:r>
            <a:endParaRPr lang="en-US" sz="1100" dirty="0"/>
          </a:p>
        </p:txBody>
      </p:sp>
      <p:sp>
        <p:nvSpPr>
          <p:cNvPr id="19" name="TextBox 18"/>
          <p:cNvSpPr txBox="1"/>
          <p:nvPr/>
        </p:nvSpPr>
        <p:spPr>
          <a:xfrm>
            <a:off x="4419600" y="1426207"/>
            <a:ext cx="4419600" cy="938719"/>
          </a:xfrm>
          <a:prstGeom prst="rect">
            <a:avLst/>
          </a:prstGeom>
          <a:noFill/>
          <a:ln>
            <a:solidFill>
              <a:schemeClr val="tx1"/>
            </a:solidFill>
          </a:ln>
        </p:spPr>
        <p:txBody>
          <a:bodyPr wrap="square" rtlCol="0">
            <a:spAutoFit/>
          </a:bodyPr>
          <a:lstStyle/>
          <a:p>
            <a:pPr marL="228600" indent="-228600" algn="just">
              <a:buAutoNum type="arabicPeriod"/>
            </a:pPr>
            <a:r>
              <a:rPr lang="en-US" sz="1100" dirty="0" smtClean="0"/>
              <a:t>To be promoted establishment of Agriculture Food Value Chain.</a:t>
            </a:r>
          </a:p>
          <a:p>
            <a:pPr marL="228600" indent="-228600" algn="just">
              <a:buAutoNum type="arabicPeriod"/>
            </a:pPr>
            <a:r>
              <a:rPr lang="en-US" sz="1100" dirty="0" smtClean="0"/>
              <a:t>To be promoted establishment of New Agri-Business through introducing Japanese Enterprises.</a:t>
            </a:r>
          </a:p>
          <a:p>
            <a:pPr marL="228600" indent="-228600" algn="just">
              <a:buAutoNum type="arabicPeriod"/>
            </a:pPr>
            <a:r>
              <a:rPr lang="en-US" sz="1100" dirty="0" smtClean="0"/>
              <a:t>To be promoted co-business between Japanese and Vietnamese private companies. </a:t>
            </a:r>
            <a:endParaRPr lang="en-US" sz="1100" dirty="0"/>
          </a:p>
        </p:txBody>
      </p:sp>
      <p:sp>
        <p:nvSpPr>
          <p:cNvPr id="11" name="Rectangle 10"/>
          <p:cNvSpPr/>
          <p:nvPr/>
        </p:nvSpPr>
        <p:spPr>
          <a:xfrm>
            <a:off x="4337539" y="2500088"/>
            <a:ext cx="4800600" cy="43579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153400" y="152400"/>
            <a:ext cx="838200" cy="215444"/>
          </a:xfrm>
          <a:prstGeom prst="rect">
            <a:avLst/>
          </a:prstGeom>
          <a:noFill/>
        </p:spPr>
        <p:txBody>
          <a:bodyPr wrap="square" rtlCol="0">
            <a:spAutoFit/>
          </a:bodyPr>
          <a:lstStyle/>
          <a:p>
            <a:r>
              <a:rPr lang="en-US" sz="800" dirty="0" smtClean="0"/>
              <a:t>Attachment 1</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Hình chữ nhật 19"/>
          <p:cNvSpPr/>
          <p:nvPr/>
        </p:nvSpPr>
        <p:spPr>
          <a:xfrm>
            <a:off x="210102" y="990600"/>
            <a:ext cx="5885899" cy="2489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2057400" y="236253"/>
            <a:ext cx="5105400" cy="449549"/>
          </a:xfrm>
        </p:spPr>
        <p:txBody>
          <a:bodyPr>
            <a:noAutofit/>
          </a:bodyPr>
          <a:lstStyle/>
          <a:p>
            <a:r>
              <a:rPr lang="en-US" sz="2400" dirty="0">
                <a:latin typeface="Times New Roman" panose="02020603050405020304" pitchFamily="18" charset="0"/>
                <a:cs typeface="Times New Roman" panose="02020603050405020304" pitchFamily="18" charset="0"/>
              </a:rPr>
              <a:t>Agribusiness Japan Desk</a:t>
            </a:r>
          </a:p>
        </p:txBody>
      </p:sp>
      <p:graphicFrame>
        <p:nvGraphicFramePr>
          <p:cNvPr id="6" name="Sơ đồ 5"/>
          <p:cNvGraphicFramePr/>
          <p:nvPr>
            <p:extLst>
              <p:ext uri="{D42A27DB-BD31-4B8C-83A1-F6EECF244321}">
                <p14:modId xmlns="" xmlns:p14="http://schemas.microsoft.com/office/powerpoint/2010/main" val="2537363266"/>
              </p:ext>
            </p:extLst>
          </p:nvPr>
        </p:nvGraphicFramePr>
        <p:xfrm>
          <a:off x="254000" y="1037553"/>
          <a:ext cx="5481775" cy="2309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Hình chữ nhật 6"/>
          <p:cNvSpPr/>
          <p:nvPr/>
        </p:nvSpPr>
        <p:spPr>
          <a:xfrm>
            <a:off x="1905000" y="3886200"/>
            <a:ext cx="2590800" cy="13716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lvl="0"/>
            <a:endParaRPr lang="vi-VN" dirty="0"/>
          </a:p>
        </p:txBody>
      </p:sp>
      <p:sp>
        <p:nvSpPr>
          <p:cNvPr id="8" name="Hình chữ nhật 7"/>
          <p:cNvSpPr/>
          <p:nvPr/>
        </p:nvSpPr>
        <p:spPr>
          <a:xfrm>
            <a:off x="2057400" y="4079398"/>
            <a:ext cx="762000" cy="41640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imes New Roman" panose="02020603050405020304" pitchFamily="18" charset="0"/>
                <a:cs typeface="Times New Roman" panose="02020603050405020304" pitchFamily="18" charset="0"/>
              </a:rPr>
              <a:t>Japanese Advisor</a:t>
            </a:r>
          </a:p>
        </p:txBody>
      </p:sp>
      <p:sp>
        <p:nvSpPr>
          <p:cNvPr id="12" name="Hình chữ nhật 11"/>
          <p:cNvSpPr/>
          <p:nvPr/>
        </p:nvSpPr>
        <p:spPr>
          <a:xfrm>
            <a:off x="3124201" y="4079398"/>
            <a:ext cx="1212299" cy="41640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imes New Roman" panose="02020603050405020304" pitchFamily="18" charset="0"/>
                <a:cs typeface="Times New Roman" panose="02020603050405020304" pitchFamily="18" charset="0"/>
              </a:rPr>
              <a:t>Representative of ICD</a:t>
            </a:r>
          </a:p>
        </p:txBody>
      </p:sp>
      <p:sp>
        <p:nvSpPr>
          <p:cNvPr id="13" name="Hình chữ nhật 12"/>
          <p:cNvSpPr/>
          <p:nvPr/>
        </p:nvSpPr>
        <p:spPr>
          <a:xfrm>
            <a:off x="2616201" y="4688998"/>
            <a:ext cx="1270000" cy="45720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imes New Roman" panose="02020603050405020304" pitchFamily="18" charset="0"/>
              <a:cs typeface="Times New Roman" panose="02020603050405020304" pitchFamily="18" charset="0"/>
            </a:endParaRPr>
          </a:p>
          <a:p>
            <a:pPr algn="ctr"/>
            <a:r>
              <a:rPr lang="en-US" sz="1200" dirty="0">
                <a:latin typeface="Times New Roman" panose="02020603050405020304" pitchFamily="18" charset="0"/>
                <a:cs typeface="Times New Roman" panose="02020603050405020304" pitchFamily="18" charset="0"/>
              </a:rPr>
              <a:t>Assistant of Japanese Advisor</a:t>
            </a:r>
          </a:p>
          <a:p>
            <a:pPr algn="ctr"/>
            <a:r>
              <a:rPr lang="en-US" sz="1200" dirty="0">
                <a:latin typeface="Times New Roman" panose="02020603050405020304" pitchFamily="18" charset="0"/>
                <a:cs typeface="Times New Roman" panose="02020603050405020304" pitchFamily="18" charset="0"/>
              </a:rPr>
              <a:t> </a:t>
            </a:r>
          </a:p>
        </p:txBody>
      </p:sp>
      <p:sp>
        <p:nvSpPr>
          <p:cNvPr id="9" name="Hình chữ nhật 8"/>
          <p:cNvSpPr/>
          <p:nvPr/>
        </p:nvSpPr>
        <p:spPr>
          <a:xfrm>
            <a:off x="4204874" y="1123950"/>
            <a:ext cx="1787250" cy="438150"/>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imes New Roman" panose="02020603050405020304" pitchFamily="18" charset="0"/>
                <a:cs typeface="Times New Roman" panose="02020603050405020304" pitchFamily="18" charset="0"/>
              </a:rPr>
              <a:t>MARD Task Force Team</a:t>
            </a:r>
          </a:p>
        </p:txBody>
      </p:sp>
      <p:sp>
        <p:nvSpPr>
          <p:cNvPr id="10" name="Hình chữ nhật 9"/>
          <p:cNvSpPr/>
          <p:nvPr/>
        </p:nvSpPr>
        <p:spPr>
          <a:xfrm>
            <a:off x="5257800" y="4231798"/>
            <a:ext cx="1143000" cy="72120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a:latin typeface="Times New Roman" panose="02020603050405020304" pitchFamily="18" charset="0"/>
                <a:cs typeface="Times New Roman" panose="02020603050405020304" pitchFamily="18" charset="0"/>
              </a:rPr>
              <a:t>MPI/FIA</a:t>
            </a:r>
          </a:p>
          <a:p>
            <a:pPr algn="ctr"/>
            <a:r>
              <a:rPr lang="en-US" sz="1400" dirty="0">
                <a:latin typeface="Times New Roman" panose="02020603050405020304" pitchFamily="18" charset="0"/>
                <a:cs typeface="Times New Roman" panose="02020603050405020304" pitchFamily="18" charset="0"/>
              </a:rPr>
              <a:t>Japan Desk</a:t>
            </a:r>
          </a:p>
        </p:txBody>
      </p:sp>
      <p:sp>
        <p:nvSpPr>
          <p:cNvPr id="14" name="Hình chữ nhật 13"/>
          <p:cNvSpPr/>
          <p:nvPr/>
        </p:nvSpPr>
        <p:spPr>
          <a:xfrm>
            <a:off x="7543800" y="4231798"/>
            <a:ext cx="1371600" cy="72120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a:latin typeface="Times New Roman" panose="02020603050405020304" pitchFamily="18" charset="0"/>
                <a:cs typeface="Times New Roman" panose="02020603050405020304" pitchFamily="18" charset="0"/>
              </a:rPr>
              <a:t>Japanese business community</a:t>
            </a:r>
          </a:p>
        </p:txBody>
      </p:sp>
      <p:sp>
        <p:nvSpPr>
          <p:cNvPr id="15" name="Hình chữ nhật 14"/>
          <p:cNvSpPr/>
          <p:nvPr/>
        </p:nvSpPr>
        <p:spPr>
          <a:xfrm>
            <a:off x="210102" y="4191000"/>
            <a:ext cx="1009099" cy="72120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a:t>Japanese business Enterprise</a:t>
            </a:r>
          </a:p>
        </p:txBody>
      </p:sp>
      <p:sp>
        <p:nvSpPr>
          <p:cNvPr id="17" name="Hình chữ nhật 16"/>
          <p:cNvSpPr/>
          <p:nvPr/>
        </p:nvSpPr>
        <p:spPr>
          <a:xfrm>
            <a:off x="3962400" y="5943600"/>
            <a:ext cx="2133600" cy="533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Potential Investors</a:t>
            </a:r>
          </a:p>
        </p:txBody>
      </p:sp>
      <p:cxnSp>
        <p:nvCxnSpPr>
          <p:cNvPr id="22" name="Đường nối Thẳng 21"/>
          <p:cNvCxnSpPr>
            <a:cxnSpLocks/>
          </p:cNvCxnSpPr>
          <p:nvPr/>
        </p:nvCxnSpPr>
        <p:spPr>
          <a:xfrm>
            <a:off x="2924449" y="3479800"/>
            <a:ext cx="2" cy="4064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Đường nối Thẳng 26"/>
          <p:cNvCxnSpPr>
            <a:cxnSpLocks/>
            <a:stCxn id="15" idx="2"/>
          </p:cNvCxnSpPr>
          <p:nvPr/>
        </p:nvCxnSpPr>
        <p:spPr>
          <a:xfrm flipH="1">
            <a:off x="711201" y="4912202"/>
            <a:ext cx="3450" cy="1259998"/>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Đường nối Thẳng 29"/>
          <p:cNvCxnSpPr>
            <a:cxnSpLocks/>
          </p:cNvCxnSpPr>
          <p:nvPr/>
        </p:nvCxnSpPr>
        <p:spPr>
          <a:xfrm flipH="1">
            <a:off x="685800" y="6172200"/>
            <a:ext cx="324775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Đường nối Thẳng 31"/>
          <p:cNvCxnSpPr/>
          <p:nvPr/>
        </p:nvCxnSpPr>
        <p:spPr>
          <a:xfrm>
            <a:off x="3200400" y="5257802"/>
            <a:ext cx="0" cy="41775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4" name="Đường nối Thẳng 33"/>
          <p:cNvCxnSpPr/>
          <p:nvPr/>
        </p:nvCxnSpPr>
        <p:spPr>
          <a:xfrm>
            <a:off x="3251200" y="5675551"/>
            <a:ext cx="25781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6" name="Đường nối Thẳng 35"/>
          <p:cNvCxnSpPr>
            <a:cxnSpLocks/>
            <a:stCxn id="10" idx="2"/>
          </p:cNvCxnSpPr>
          <p:nvPr/>
        </p:nvCxnSpPr>
        <p:spPr>
          <a:xfrm>
            <a:off x="5829300" y="4953002"/>
            <a:ext cx="0" cy="72255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Đường nối Thẳng 37"/>
          <p:cNvCxnSpPr>
            <a:stCxn id="7" idx="3"/>
          </p:cNvCxnSpPr>
          <p:nvPr/>
        </p:nvCxnSpPr>
        <p:spPr>
          <a:xfrm>
            <a:off x="4495800" y="4572000"/>
            <a:ext cx="7620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3" name="Đường nối Thẳng 42"/>
          <p:cNvCxnSpPr>
            <a:stCxn id="10" idx="3"/>
          </p:cNvCxnSpPr>
          <p:nvPr/>
        </p:nvCxnSpPr>
        <p:spPr>
          <a:xfrm>
            <a:off x="6400800" y="4592399"/>
            <a:ext cx="11430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 name="Đường nối Thẳng 44"/>
          <p:cNvCxnSpPr>
            <a:cxnSpLocks/>
            <a:endCxn id="15" idx="3"/>
          </p:cNvCxnSpPr>
          <p:nvPr/>
        </p:nvCxnSpPr>
        <p:spPr>
          <a:xfrm flipH="1">
            <a:off x="1219200" y="4542751"/>
            <a:ext cx="609600" cy="885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Đường nối Thẳng 48"/>
          <p:cNvCxnSpPr>
            <a:stCxn id="17" idx="3"/>
          </p:cNvCxnSpPr>
          <p:nvPr/>
        </p:nvCxnSpPr>
        <p:spPr>
          <a:xfrm>
            <a:off x="6096000" y="6210300"/>
            <a:ext cx="2133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1" name="Đường nối Thẳng 50"/>
          <p:cNvCxnSpPr>
            <a:cxnSpLocks/>
            <a:stCxn id="14" idx="2"/>
          </p:cNvCxnSpPr>
          <p:nvPr/>
        </p:nvCxnSpPr>
        <p:spPr>
          <a:xfrm>
            <a:off x="8229600" y="4953000"/>
            <a:ext cx="0" cy="12573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3" name="Đường nối Thẳng 52"/>
          <p:cNvCxnSpPr>
            <a:cxnSpLocks/>
            <a:endCxn id="17" idx="0"/>
          </p:cNvCxnSpPr>
          <p:nvPr/>
        </p:nvCxnSpPr>
        <p:spPr>
          <a:xfrm>
            <a:off x="5029200" y="5695950"/>
            <a:ext cx="0" cy="24765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4" name="Hình chữ nhật: Góc Tròn 53"/>
          <p:cNvSpPr/>
          <p:nvPr/>
        </p:nvSpPr>
        <p:spPr>
          <a:xfrm>
            <a:off x="304800" y="5486401"/>
            <a:ext cx="914400" cy="14700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imes New Roman" panose="02020603050405020304" pitchFamily="18" charset="0"/>
                <a:cs typeface="Times New Roman" panose="02020603050405020304" pitchFamily="18" charset="0"/>
              </a:rPr>
              <a:t>Introduce</a:t>
            </a:r>
          </a:p>
        </p:txBody>
      </p:sp>
      <p:sp>
        <p:nvSpPr>
          <p:cNvPr id="55" name="Hình chữ nhật: Góc Tròn 54"/>
          <p:cNvSpPr/>
          <p:nvPr/>
        </p:nvSpPr>
        <p:spPr>
          <a:xfrm>
            <a:off x="3634014" y="5559436"/>
            <a:ext cx="785586" cy="19366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100" dirty="0">
                <a:latin typeface="Times New Roman" panose="02020603050405020304" pitchFamily="18" charset="0"/>
                <a:cs typeface="Times New Roman" panose="02020603050405020304" pitchFamily="18" charset="0"/>
              </a:rPr>
              <a:t>Promote</a:t>
            </a:r>
          </a:p>
        </p:txBody>
      </p:sp>
      <p:sp>
        <p:nvSpPr>
          <p:cNvPr id="56" name="Hình chữ nhật: Góc Tròn 55"/>
          <p:cNvSpPr/>
          <p:nvPr/>
        </p:nvSpPr>
        <p:spPr>
          <a:xfrm>
            <a:off x="5105401" y="5559437"/>
            <a:ext cx="695050" cy="19366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100" dirty="0">
                <a:latin typeface="Times New Roman" panose="02020603050405020304" pitchFamily="18" charset="0"/>
                <a:cs typeface="Times New Roman" panose="02020603050405020304" pitchFamily="18" charset="0"/>
              </a:rPr>
              <a:t>Promote</a:t>
            </a:r>
          </a:p>
        </p:txBody>
      </p:sp>
      <p:sp>
        <p:nvSpPr>
          <p:cNvPr id="57" name="Hình chữ nhật: Góc Tròn 56"/>
          <p:cNvSpPr/>
          <p:nvPr/>
        </p:nvSpPr>
        <p:spPr>
          <a:xfrm>
            <a:off x="4572001" y="4343401"/>
            <a:ext cx="526499" cy="460620"/>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Times New Roman" panose="02020603050405020304" pitchFamily="18" charset="0"/>
                <a:cs typeface="Times New Roman" panose="02020603050405020304" pitchFamily="18" charset="0"/>
              </a:rPr>
              <a:t>Co-operate and consult</a:t>
            </a:r>
          </a:p>
        </p:txBody>
      </p:sp>
      <p:sp>
        <p:nvSpPr>
          <p:cNvPr id="58" name="Hình chữ nhật: Góc Tròn 57"/>
          <p:cNvSpPr/>
          <p:nvPr/>
        </p:nvSpPr>
        <p:spPr>
          <a:xfrm>
            <a:off x="7772400" y="5368646"/>
            <a:ext cx="914400" cy="14700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imes New Roman" panose="02020603050405020304" pitchFamily="18" charset="0"/>
                <a:cs typeface="Times New Roman" panose="02020603050405020304" pitchFamily="18" charset="0"/>
              </a:rPr>
              <a:t>Introduce</a:t>
            </a:r>
          </a:p>
        </p:txBody>
      </p:sp>
      <p:sp>
        <p:nvSpPr>
          <p:cNvPr id="59" name="Hình chữ nhật: Góc Tròn 58"/>
          <p:cNvSpPr/>
          <p:nvPr/>
        </p:nvSpPr>
        <p:spPr>
          <a:xfrm>
            <a:off x="6629400" y="4542753"/>
            <a:ext cx="723900" cy="105449"/>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imes New Roman" panose="02020603050405020304" pitchFamily="18" charset="0"/>
                <a:cs typeface="Times New Roman" panose="02020603050405020304" pitchFamily="18" charset="0"/>
              </a:rPr>
              <a:t>Connect</a:t>
            </a:r>
          </a:p>
        </p:txBody>
      </p:sp>
      <p:sp>
        <p:nvSpPr>
          <p:cNvPr id="60" name="Hình chữ nhật 59"/>
          <p:cNvSpPr/>
          <p:nvPr/>
        </p:nvSpPr>
        <p:spPr>
          <a:xfrm>
            <a:off x="6459675" y="1562100"/>
            <a:ext cx="2150925" cy="800100"/>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imes New Roman" panose="02020603050405020304" pitchFamily="18" charset="0"/>
                <a:cs typeface="Times New Roman" panose="02020603050405020304" pitchFamily="18" charset="0"/>
              </a:rPr>
              <a:t>Leaders of all Departments of MARD</a:t>
            </a:r>
          </a:p>
        </p:txBody>
      </p:sp>
      <p:cxnSp>
        <p:nvCxnSpPr>
          <p:cNvPr id="62" name="Đường nối Thẳng 61"/>
          <p:cNvCxnSpPr/>
          <p:nvPr/>
        </p:nvCxnSpPr>
        <p:spPr>
          <a:xfrm>
            <a:off x="2924450" y="3669149"/>
            <a:ext cx="442885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4" name="Đường nối Thẳng 63"/>
          <p:cNvCxnSpPr>
            <a:cxnSpLocks/>
          </p:cNvCxnSpPr>
          <p:nvPr/>
        </p:nvCxnSpPr>
        <p:spPr>
          <a:xfrm>
            <a:off x="7353301" y="2362202"/>
            <a:ext cx="1" cy="131436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5" name="Hình chữ nhật: Góc Tròn 64"/>
          <p:cNvSpPr/>
          <p:nvPr/>
        </p:nvSpPr>
        <p:spPr>
          <a:xfrm>
            <a:off x="2479951" y="3581402"/>
            <a:ext cx="1253849" cy="95169"/>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Times New Roman" panose="02020603050405020304" pitchFamily="18" charset="0"/>
                <a:cs typeface="Times New Roman" panose="02020603050405020304" pitchFamily="18" charset="0"/>
              </a:rPr>
              <a:t>Co-operate and consult</a:t>
            </a:r>
          </a:p>
        </p:txBody>
      </p:sp>
      <p:sp>
        <p:nvSpPr>
          <p:cNvPr id="67" name="Hình chữ nhật 66"/>
          <p:cNvSpPr/>
          <p:nvPr/>
        </p:nvSpPr>
        <p:spPr>
          <a:xfrm>
            <a:off x="7620001" y="2742624"/>
            <a:ext cx="990599" cy="546100"/>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imes New Roman" panose="02020603050405020304" pitchFamily="18" charset="0"/>
                <a:cs typeface="Times New Roman" panose="02020603050405020304" pitchFamily="18" charset="0"/>
              </a:rPr>
              <a:t>Province DARD</a:t>
            </a:r>
          </a:p>
        </p:txBody>
      </p:sp>
      <p:cxnSp>
        <p:nvCxnSpPr>
          <p:cNvPr id="71" name="Đường nối Thẳng 70"/>
          <p:cNvCxnSpPr/>
          <p:nvPr/>
        </p:nvCxnSpPr>
        <p:spPr>
          <a:xfrm>
            <a:off x="8077200" y="2362200"/>
            <a:ext cx="0" cy="380424"/>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4" name="Hình chữ nhật: Góc Tròn 73"/>
          <p:cNvSpPr/>
          <p:nvPr/>
        </p:nvSpPr>
        <p:spPr>
          <a:xfrm>
            <a:off x="1295400" y="4474495"/>
            <a:ext cx="533400" cy="17370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a:latin typeface="Times New Roman" panose="02020603050405020304" pitchFamily="18" charset="0"/>
                <a:cs typeface="Times New Roman" panose="02020603050405020304" pitchFamily="18" charset="0"/>
              </a:rPr>
              <a:t>Support</a:t>
            </a:r>
          </a:p>
        </p:txBody>
      </p:sp>
      <p:sp>
        <p:nvSpPr>
          <p:cNvPr id="80" name="Hộp Văn bản 79"/>
          <p:cNvSpPr txBox="1"/>
          <p:nvPr/>
        </p:nvSpPr>
        <p:spPr>
          <a:xfrm>
            <a:off x="304801" y="6210300"/>
            <a:ext cx="3329214" cy="707886"/>
          </a:xfrm>
          <a:prstGeom prst="rect">
            <a:avLst/>
          </a:prstGeom>
          <a:noFill/>
        </p:spPr>
        <p:txBody>
          <a:bodyPr vert="horz" wrap="square" rtlCol="0">
            <a:spAutoFit/>
          </a:bodyPr>
          <a:lstStyle/>
          <a:p>
            <a:r>
              <a:rPr lang="en-US" sz="1000" dirty="0">
                <a:latin typeface="Times New Roman" panose="02020603050405020304" pitchFamily="18" charset="0"/>
                <a:cs typeface="Times New Roman" panose="02020603050405020304" pitchFamily="18" charset="0"/>
              </a:rPr>
              <a:t>ICD: International Cooperation Department</a:t>
            </a:r>
          </a:p>
          <a:p>
            <a:r>
              <a:rPr lang="en-US" sz="1000" dirty="0">
                <a:latin typeface="Times New Roman" panose="02020603050405020304" pitchFamily="18" charset="0"/>
                <a:cs typeface="Times New Roman" panose="02020603050405020304" pitchFamily="18" charset="0"/>
              </a:rPr>
              <a:t>GDF: General Department of Forestry</a:t>
            </a:r>
          </a:p>
          <a:p>
            <a:r>
              <a:rPr lang="en-US" sz="1000" dirty="0" err="1">
                <a:latin typeface="Times New Roman" panose="02020603050405020304" pitchFamily="18" charset="0"/>
                <a:cs typeface="Times New Roman" panose="02020603050405020304" pitchFamily="18" charset="0"/>
              </a:rPr>
              <a:t>GDFi</a:t>
            </a:r>
            <a:r>
              <a:rPr lang="en-US" sz="1000" dirty="0">
                <a:latin typeface="Times New Roman" panose="02020603050405020304" pitchFamily="18" charset="0"/>
                <a:cs typeface="Times New Roman" panose="02020603050405020304" pitchFamily="18" charset="0"/>
              </a:rPr>
              <a:t>: General Department of Fisheries</a:t>
            </a:r>
          </a:p>
          <a:p>
            <a:r>
              <a:rPr lang="en-US" sz="1000" dirty="0">
                <a:latin typeface="Times New Roman" panose="02020603050405020304" pitchFamily="18" charset="0"/>
                <a:cs typeface="Times New Roman" panose="02020603050405020304" pitchFamily="18" charset="0"/>
              </a:rPr>
              <a:t>DSTE: Department of Science-Technology and </a:t>
            </a:r>
            <a:r>
              <a:rPr lang="en-US" sz="1000" dirty="0" err="1">
                <a:latin typeface="Times New Roman" panose="02020603050405020304" pitchFamily="18" charset="0"/>
                <a:cs typeface="Times New Roman" panose="02020603050405020304" pitchFamily="18" charset="0"/>
              </a:rPr>
              <a:t>Enviroment</a:t>
            </a:r>
            <a:endParaRPr lang="en-US" sz="1000" dirty="0">
              <a:latin typeface="Times New Roman" panose="02020603050405020304" pitchFamily="18" charset="0"/>
              <a:cs typeface="Times New Roman" panose="02020603050405020304" pitchFamily="18" charset="0"/>
            </a:endParaRPr>
          </a:p>
        </p:txBody>
      </p:sp>
      <p:sp>
        <p:nvSpPr>
          <p:cNvPr id="81" name="Hộp Văn bản 80"/>
          <p:cNvSpPr txBox="1"/>
          <p:nvPr/>
        </p:nvSpPr>
        <p:spPr>
          <a:xfrm>
            <a:off x="6248738" y="405824"/>
            <a:ext cx="2953320" cy="1169551"/>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DLH: Department of Livestock Husbandry</a:t>
            </a:r>
          </a:p>
          <a:p>
            <a:r>
              <a:rPr lang="en-US" sz="1000" dirty="0">
                <a:latin typeface="Times New Roman" panose="02020603050405020304" pitchFamily="18" charset="0"/>
                <a:cs typeface="Times New Roman" panose="02020603050405020304" pitchFamily="18" charset="0"/>
              </a:rPr>
              <a:t>DCP: Department of Crop Production</a:t>
            </a:r>
          </a:p>
          <a:p>
            <a:r>
              <a:rPr lang="en-US" sz="1000" dirty="0">
                <a:latin typeface="Times New Roman" panose="02020603050405020304" pitchFamily="18" charset="0"/>
                <a:cs typeface="Times New Roman" panose="02020603050405020304" pitchFamily="18" charset="0"/>
              </a:rPr>
              <a:t>DPTAS: Department of Processing and Trade for </a:t>
            </a:r>
            <a:r>
              <a:rPr lang="en-US" sz="1000" dirty="0" err="1">
                <a:latin typeface="Times New Roman" panose="02020603050405020304" pitchFamily="18" charset="0"/>
                <a:cs typeface="Times New Roman" panose="02020603050405020304" pitchFamily="18" charset="0"/>
              </a:rPr>
              <a:t>Agro</a:t>
            </a:r>
            <a:r>
              <a:rPr lang="en-US" sz="1000" dirty="0">
                <a:latin typeface="Times New Roman" panose="02020603050405020304" pitchFamily="18" charset="0"/>
                <a:cs typeface="Times New Roman" panose="02020603050405020304" pitchFamily="18" charset="0"/>
              </a:rPr>
              <a:t> Forestry Fisheries Products and Salt Production</a:t>
            </a:r>
          </a:p>
          <a:p>
            <a:r>
              <a:rPr lang="en-US" sz="1000" dirty="0">
                <a:latin typeface="Times New Roman" panose="02020603050405020304" pitchFamily="18" charset="0"/>
                <a:cs typeface="Times New Roman" panose="02020603050405020304" pitchFamily="18" charset="0"/>
              </a:rPr>
              <a:t>DSTIC: Department of Science-Technology and International Cooperation </a:t>
            </a:r>
          </a:p>
          <a:p>
            <a:endParaRPr lang="en-US" sz="1000" dirty="0"/>
          </a:p>
        </p:txBody>
      </p:sp>
    </p:spTree>
    <p:extLst>
      <p:ext uri="{BB962C8B-B14F-4D97-AF65-F5344CB8AC3E}">
        <p14:creationId xmlns="" xmlns:p14="http://schemas.microsoft.com/office/powerpoint/2010/main" val="925819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4"/>
          <p:cNvSpPr txBox="1"/>
          <p:nvPr/>
        </p:nvSpPr>
        <p:spPr>
          <a:xfrm>
            <a:off x="3352800" y="2"/>
            <a:ext cx="2514600" cy="307777"/>
          </a:xfrm>
          <a:prstGeom prst="rect">
            <a:avLst/>
          </a:prstGeom>
          <a:noFill/>
        </p:spPr>
        <p:txBody>
          <a:bodyPr wrap="square" rtlCol="0">
            <a:spAutoFit/>
          </a:bodyPr>
          <a:lstStyle/>
          <a:p>
            <a:r>
              <a:rPr lang="en-US" altLang="ja-JP" sz="1400" b="1" dirty="0" smtClean="0"/>
              <a:t>Agribusiness Japan Desk(ABJD)</a:t>
            </a:r>
            <a:endParaRPr lang="en-US" sz="1400" b="1" dirty="0"/>
          </a:p>
        </p:txBody>
      </p:sp>
      <p:sp>
        <p:nvSpPr>
          <p:cNvPr id="34" name="TextBox 33"/>
          <p:cNvSpPr txBox="1"/>
          <p:nvPr/>
        </p:nvSpPr>
        <p:spPr>
          <a:xfrm>
            <a:off x="4495800" y="4876800"/>
            <a:ext cx="19812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altLang="ja-JP" sz="1100" dirty="0" smtClean="0"/>
              <a:t>Expected Outputs from </a:t>
            </a:r>
            <a:r>
              <a:rPr lang="en-US" sz="1100" dirty="0" smtClean="0"/>
              <a:t>ABJD</a:t>
            </a:r>
            <a:endParaRPr lang="en-US" sz="1100" dirty="0"/>
          </a:p>
        </p:txBody>
      </p:sp>
      <p:sp>
        <p:nvSpPr>
          <p:cNvPr id="35" name="TextBox 34"/>
          <p:cNvSpPr txBox="1"/>
          <p:nvPr/>
        </p:nvSpPr>
        <p:spPr>
          <a:xfrm>
            <a:off x="4495800" y="5334002"/>
            <a:ext cx="4495800" cy="938719"/>
          </a:xfrm>
          <a:prstGeom prst="rect">
            <a:avLst/>
          </a:prstGeom>
          <a:noFill/>
          <a:ln>
            <a:solidFill>
              <a:schemeClr val="tx1"/>
            </a:solidFill>
          </a:ln>
        </p:spPr>
        <p:txBody>
          <a:bodyPr wrap="square" rtlCol="0">
            <a:spAutoFit/>
          </a:bodyPr>
          <a:lstStyle/>
          <a:p>
            <a:pPr marL="228600" indent="-228600" algn="just">
              <a:buAutoNum type="arabicPeriod"/>
            </a:pPr>
            <a:r>
              <a:rPr lang="en-US" sz="1100" dirty="0" smtClean="0"/>
              <a:t>To be promoted establishment of Agriculture Food Value Chain.</a:t>
            </a:r>
          </a:p>
          <a:p>
            <a:pPr marL="228600" indent="-228600" algn="just">
              <a:buAutoNum type="arabicPeriod"/>
            </a:pPr>
            <a:r>
              <a:rPr lang="en-US" sz="1100" dirty="0" smtClean="0"/>
              <a:t>To be promoted establishment of New Agri-Business through introducing Japanese Enterprises.</a:t>
            </a:r>
          </a:p>
          <a:p>
            <a:pPr marL="228600" indent="-228600" algn="just">
              <a:buAutoNum type="arabicPeriod"/>
            </a:pPr>
            <a:r>
              <a:rPr lang="en-US" sz="1100" dirty="0" smtClean="0"/>
              <a:t>To be promoted co-business between Japanese and Vietnamese private companies. </a:t>
            </a:r>
            <a:endParaRPr lang="en-US" sz="1100" dirty="0"/>
          </a:p>
        </p:txBody>
      </p:sp>
      <p:sp>
        <p:nvSpPr>
          <p:cNvPr id="36" name="TextBox 35"/>
          <p:cNvSpPr txBox="1"/>
          <p:nvPr/>
        </p:nvSpPr>
        <p:spPr>
          <a:xfrm>
            <a:off x="762000" y="381000"/>
            <a:ext cx="19812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100" dirty="0" smtClean="0"/>
              <a:t>ABJD  </a:t>
            </a:r>
            <a:r>
              <a:rPr lang="ja-JP" altLang="en-US" sz="1100" smtClean="0"/>
              <a:t>　</a:t>
            </a:r>
            <a:endParaRPr lang="en-US" sz="1100" dirty="0"/>
          </a:p>
        </p:txBody>
      </p:sp>
      <p:sp>
        <p:nvSpPr>
          <p:cNvPr id="37" name="TextBox 36"/>
          <p:cNvSpPr txBox="1"/>
          <p:nvPr/>
        </p:nvSpPr>
        <p:spPr>
          <a:xfrm>
            <a:off x="762000" y="685802"/>
            <a:ext cx="3124200" cy="938719"/>
          </a:xfrm>
          <a:prstGeom prst="rect">
            <a:avLst/>
          </a:prstGeom>
          <a:noFill/>
          <a:ln>
            <a:solidFill>
              <a:schemeClr val="accent1"/>
            </a:solidFill>
          </a:ln>
        </p:spPr>
        <p:txBody>
          <a:bodyPr wrap="square" rtlCol="0">
            <a:spAutoFit/>
          </a:bodyPr>
          <a:lstStyle/>
          <a:p>
            <a:r>
              <a:rPr lang="en-US" altLang="ja-JP" sz="1100" dirty="0" smtClean="0"/>
              <a:t>1</a:t>
            </a:r>
            <a:r>
              <a:rPr lang="ja-JP" altLang="en-US" sz="1100" smtClean="0"/>
              <a:t>．  </a:t>
            </a:r>
            <a:r>
              <a:rPr lang="en-US" altLang="ja-JP" sz="1100" dirty="0" smtClean="0"/>
              <a:t>Business Matching between Japan and Vietnam</a:t>
            </a:r>
          </a:p>
          <a:p>
            <a:pPr marL="228600" indent="-228600">
              <a:buAutoNum type="arabicPeriod" startAt="2"/>
            </a:pPr>
            <a:r>
              <a:rPr lang="en-US" sz="1100" dirty="0" smtClean="0"/>
              <a:t>Introduction of Legal Framework, </a:t>
            </a:r>
          </a:p>
          <a:p>
            <a:pPr marL="228600" indent="-228600"/>
            <a:r>
              <a:rPr lang="en-US" sz="1100" dirty="0" smtClean="0"/>
              <a:t>        Incentives of Agri-business, Vietnam</a:t>
            </a:r>
          </a:p>
          <a:p>
            <a:pPr marL="228600" indent="-228600">
              <a:buAutoNum type="arabicPeriod" startAt="2"/>
            </a:pPr>
            <a:r>
              <a:rPr lang="en-US" sz="1100" dirty="0" smtClean="0"/>
              <a:t>63 Local Provinces information </a:t>
            </a:r>
          </a:p>
          <a:p>
            <a:pPr marL="228600" indent="-228600">
              <a:buAutoNum type="arabicPeriod" startAt="2"/>
            </a:pPr>
            <a:r>
              <a:rPr lang="en-US" sz="1100" dirty="0" smtClean="0"/>
              <a:t>Any other information, consultation</a:t>
            </a:r>
            <a:endParaRPr lang="en-US" sz="1100" dirty="0"/>
          </a:p>
        </p:txBody>
      </p:sp>
      <p:sp>
        <p:nvSpPr>
          <p:cNvPr id="40" name="TextBox 39"/>
          <p:cNvSpPr txBox="1"/>
          <p:nvPr/>
        </p:nvSpPr>
        <p:spPr>
          <a:xfrm>
            <a:off x="5486400" y="609602"/>
            <a:ext cx="3657600" cy="1277273"/>
          </a:xfrm>
          <a:prstGeom prst="rect">
            <a:avLst/>
          </a:prstGeom>
          <a:noFill/>
          <a:ln>
            <a:solidFill>
              <a:schemeClr val="tx1"/>
            </a:solidFill>
          </a:ln>
        </p:spPr>
        <p:txBody>
          <a:bodyPr wrap="square" rtlCol="0">
            <a:spAutoFit/>
          </a:bodyPr>
          <a:lstStyle/>
          <a:p>
            <a:r>
              <a:rPr lang="en-US" sz="1100" dirty="0" smtClean="0">
                <a:solidFill>
                  <a:srgbClr val="FF0000"/>
                </a:solidFill>
              </a:rPr>
              <a:t>-</a:t>
            </a:r>
            <a:r>
              <a:rPr lang="en-US" sz="1100" dirty="0" smtClean="0"/>
              <a:t>Material , Machinery , Seeds, Fertilizer etc. Suppliers</a:t>
            </a:r>
          </a:p>
          <a:p>
            <a:pPr>
              <a:buFontTx/>
              <a:buChar char="-"/>
            </a:pPr>
            <a:r>
              <a:rPr lang="en-US" sz="1100" dirty="0" smtClean="0"/>
              <a:t> Livestock, Crops, Vegetables, Fruits, Flowers etc.  Farms</a:t>
            </a:r>
          </a:p>
          <a:p>
            <a:pPr>
              <a:buFontTx/>
              <a:buChar char="-"/>
            </a:pPr>
            <a:r>
              <a:rPr lang="en-US" sz="1100" dirty="0" smtClean="0"/>
              <a:t>Processing,  Warehousing, After Harvest , Logistics </a:t>
            </a:r>
          </a:p>
          <a:p>
            <a:pPr>
              <a:buFontTx/>
              <a:buChar char="-"/>
            </a:pPr>
            <a:r>
              <a:rPr lang="en-US" sz="1100" dirty="0" smtClean="0"/>
              <a:t>Whole Seller, Distributor</a:t>
            </a:r>
          </a:p>
          <a:p>
            <a:pPr>
              <a:buFontTx/>
              <a:buChar char="-"/>
            </a:pPr>
            <a:r>
              <a:rPr lang="en-US" sz="1100" dirty="0" smtClean="0"/>
              <a:t> Supermarket,   Convenience Store, Restaurant etc.</a:t>
            </a:r>
          </a:p>
          <a:p>
            <a:pPr>
              <a:buFontTx/>
              <a:buChar char="-"/>
            </a:pPr>
            <a:r>
              <a:rPr lang="en-US" sz="1100" dirty="0" smtClean="0"/>
              <a:t>Banks, Financing Co., Insurance Co.</a:t>
            </a:r>
          </a:p>
          <a:p>
            <a:pPr>
              <a:buFontTx/>
              <a:buChar char="-"/>
            </a:pPr>
            <a:r>
              <a:rPr lang="en-US" sz="1100" dirty="0" smtClean="0"/>
              <a:t>Etc.                     </a:t>
            </a:r>
          </a:p>
        </p:txBody>
      </p:sp>
      <p:sp>
        <p:nvSpPr>
          <p:cNvPr id="42" name="Left-Right Arrow 41"/>
          <p:cNvSpPr/>
          <p:nvPr/>
        </p:nvSpPr>
        <p:spPr>
          <a:xfrm>
            <a:off x="4114800" y="381000"/>
            <a:ext cx="762000"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486400" y="304800"/>
            <a:ext cx="1447800" cy="261610"/>
          </a:xfrm>
          <a:prstGeom prst="rect">
            <a:avLst/>
          </a:prstGeom>
          <a:solidFill>
            <a:srgbClr val="FF0000"/>
          </a:solidFill>
        </p:spPr>
        <p:txBody>
          <a:bodyPr wrap="square" rtlCol="0">
            <a:spAutoFit/>
          </a:bodyPr>
          <a:lstStyle/>
          <a:p>
            <a:r>
              <a:rPr lang="en-US" sz="1100" dirty="0" smtClean="0">
                <a:solidFill>
                  <a:schemeClr val="bg1"/>
                </a:solidFill>
              </a:rPr>
              <a:t>Private Enterprises</a:t>
            </a:r>
            <a:endParaRPr lang="en-US" sz="1100" dirty="0">
              <a:solidFill>
                <a:schemeClr val="bg1"/>
              </a:solidFill>
            </a:endParaRPr>
          </a:p>
        </p:txBody>
      </p:sp>
      <p:sp>
        <p:nvSpPr>
          <p:cNvPr id="48" name="TextBox 47"/>
          <p:cNvSpPr txBox="1"/>
          <p:nvPr/>
        </p:nvSpPr>
        <p:spPr>
          <a:xfrm>
            <a:off x="8153400" y="152400"/>
            <a:ext cx="838200" cy="215444"/>
          </a:xfrm>
          <a:prstGeom prst="rect">
            <a:avLst/>
          </a:prstGeom>
          <a:noFill/>
        </p:spPr>
        <p:txBody>
          <a:bodyPr wrap="square" rtlCol="0">
            <a:spAutoFit/>
          </a:bodyPr>
          <a:lstStyle/>
          <a:p>
            <a:r>
              <a:rPr lang="en-US" sz="800" dirty="0" smtClean="0"/>
              <a:t>Attachment 2</a:t>
            </a:r>
            <a:endParaRPr lang="en-US" sz="800" dirty="0"/>
          </a:p>
        </p:txBody>
      </p:sp>
      <p:sp>
        <p:nvSpPr>
          <p:cNvPr id="32" name="TextBox 31"/>
          <p:cNvSpPr txBox="1"/>
          <p:nvPr/>
        </p:nvSpPr>
        <p:spPr>
          <a:xfrm>
            <a:off x="762000" y="1676400"/>
            <a:ext cx="1981200" cy="261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altLang="ja-JP" sz="1100" dirty="0" smtClean="0"/>
              <a:t>MPI/FIA Japan Desk</a:t>
            </a:r>
            <a:r>
              <a:rPr lang="ja-JP" altLang="en-US" sz="1100" smtClean="0"/>
              <a:t>　</a:t>
            </a:r>
            <a:endParaRPr lang="en-US" sz="1100" dirty="0"/>
          </a:p>
        </p:txBody>
      </p:sp>
      <p:sp>
        <p:nvSpPr>
          <p:cNvPr id="33" name="TextBox 32"/>
          <p:cNvSpPr txBox="1"/>
          <p:nvPr/>
        </p:nvSpPr>
        <p:spPr>
          <a:xfrm>
            <a:off x="762000" y="1981200"/>
            <a:ext cx="3124200" cy="261610"/>
          </a:xfrm>
          <a:prstGeom prst="rect">
            <a:avLst/>
          </a:prstGeom>
          <a:noFill/>
          <a:ln>
            <a:solidFill>
              <a:schemeClr val="accent1"/>
            </a:solidFill>
          </a:ln>
        </p:spPr>
        <p:txBody>
          <a:bodyPr wrap="square" rtlCol="0">
            <a:spAutoFit/>
          </a:bodyPr>
          <a:lstStyle/>
          <a:p>
            <a:r>
              <a:rPr lang="en-US" altLang="ja-JP" sz="1100" dirty="0" smtClean="0"/>
              <a:t>Investment License, Business License</a:t>
            </a:r>
          </a:p>
        </p:txBody>
      </p:sp>
      <p:sp>
        <p:nvSpPr>
          <p:cNvPr id="59" name="TextBox 1"/>
          <p:cNvSpPr txBox="1"/>
          <p:nvPr/>
        </p:nvSpPr>
        <p:spPr>
          <a:xfrm>
            <a:off x="4572000" y="2819402"/>
            <a:ext cx="1143000" cy="353943"/>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Whole Seller, Distributor</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60" name="TextBox 1"/>
          <p:cNvSpPr txBox="1"/>
          <p:nvPr/>
        </p:nvSpPr>
        <p:spPr>
          <a:xfrm>
            <a:off x="6019800" y="4191002"/>
            <a:ext cx="838200" cy="353943"/>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Long Term </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Commitment</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grpSp>
        <p:nvGrpSpPr>
          <p:cNvPr id="38" name="Group 37"/>
          <p:cNvGrpSpPr/>
          <p:nvPr/>
        </p:nvGrpSpPr>
        <p:grpSpPr>
          <a:xfrm>
            <a:off x="762001" y="2743200"/>
            <a:ext cx="6705601" cy="1905000"/>
            <a:chOff x="1066800" y="4114800"/>
            <a:chExt cx="7877910" cy="2743200"/>
          </a:xfrm>
        </p:grpSpPr>
        <p:grpSp>
          <p:nvGrpSpPr>
            <p:cNvPr id="39" name="Group 30"/>
            <p:cNvGrpSpPr/>
            <p:nvPr/>
          </p:nvGrpSpPr>
          <p:grpSpPr>
            <a:xfrm>
              <a:off x="1066800" y="4114800"/>
              <a:ext cx="7877910" cy="2743200"/>
              <a:chOff x="1371600" y="2438400"/>
              <a:chExt cx="8534400" cy="2819400"/>
            </a:xfrm>
          </p:grpSpPr>
          <p:pic>
            <p:nvPicPr>
              <p:cNvPr id="43" name="Picture 3"/>
              <p:cNvPicPr>
                <a:picLocks noChangeAspect="1" noChangeArrowheads="1"/>
              </p:cNvPicPr>
              <p:nvPr/>
            </p:nvPicPr>
            <p:blipFill>
              <a:blip r:embed="rId2"/>
              <a:srcRect l="13846" t="35556" b="23333"/>
              <a:stretch>
                <a:fillRect/>
              </a:stretch>
            </p:blipFill>
            <p:spPr bwMode="auto">
              <a:xfrm>
                <a:off x="1371600" y="2438400"/>
                <a:ext cx="8534400" cy="2819400"/>
              </a:xfrm>
              <a:prstGeom prst="rect">
                <a:avLst/>
              </a:prstGeom>
              <a:noFill/>
            </p:spPr>
          </p:pic>
          <p:sp>
            <p:nvSpPr>
              <p:cNvPr id="44" name="TextBox 1"/>
              <p:cNvSpPr txBox="1"/>
              <p:nvPr/>
            </p:nvSpPr>
            <p:spPr>
              <a:xfrm>
                <a:off x="3657600" y="4648200"/>
                <a:ext cx="616136" cy="428938"/>
              </a:xfrm>
              <a:prstGeom prst="rect">
                <a:avLst/>
              </a:prstGeom>
              <a:noFill/>
            </p:spPr>
            <p:txBody>
              <a:bodyPr wrap="none" lIns="0" tIns="0" rIns="0" rtlCol="0">
                <a:spAutoFit/>
              </a:bodyPr>
              <a:lstStyle/>
              <a:p>
                <a:pPr>
                  <a:lnSpc>
                    <a:spcPts val="19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Farmers</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46" name="TextBox 1"/>
              <p:cNvSpPr txBox="1"/>
              <p:nvPr/>
            </p:nvSpPr>
            <p:spPr>
              <a:xfrm>
                <a:off x="1759527" y="2542821"/>
                <a:ext cx="1454727" cy="751590"/>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Material, Machinery, Seeds, Fertilizer etc Supplier</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47" name="TextBox 1"/>
              <p:cNvSpPr txBox="1"/>
              <p:nvPr/>
            </p:nvSpPr>
            <p:spPr>
              <a:xfrm>
                <a:off x="3214254" y="2438400"/>
                <a:ext cx="1375085" cy="1093223"/>
              </a:xfrm>
              <a:prstGeom prst="rect">
                <a:avLst/>
              </a:prstGeom>
              <a:noFill/>
            </p:spPr>
            <p:txBody>
              <a:bodyPr wrap="none" lIns="0" tIns="0" rIns="0" rtlCol="0">
                <a:spAutoFit/>
              </a:bodyPr>
              <a:lstStyle/>
              <a:p>
                <a:pPr>
                  <a:lnSpc>
                    <a:spcPts val="1200"/>
                  </a:lnSpc>
                  <a:tabLst>
                    <a:tab pos="266700" algn="l"/>
                  </a:tabLst>
                </a:pPr>
                <a:r>
                  <a:rPr lang="en-US" altLang="zh-CN" sz="1100" dirty="0">
                    <a:latin typeface="ＭＳ Ｐゴシック" panose="020B0600070205080204" pitchFamily="50" charset="-128"/>
                    <a:ea typeface="ＭＳ Ｐゴシック" panose="020B0600070205080204" pitchFamily="50" charset="-128"/>
                  </a:rPr>
                  <a:t>	</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a:p>
                <a:pPr>
                  <a:lnSpc>
                    <a:spcPts val="1400"/>
                  </a:lnSpc>
                  <a:tabLst>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Crop, Vegetables, </a:t>
                </a:r>
              </a:p>
              <a:p>
                <a:pPr>
                  <a:lnSpc>
                    <a:spcPts val="1400"/>
                  </a:lnSpc>
                  <a:tabLst>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Fruits, </a:t>
                </a:r>
                <a:r>
                  <a:rPr lang="en-US" altLang="zh-CN" sz="1100" dirty="0" err="1"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Livestocks</a:t>
                </a:r>
                <a:endPar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a:p>
                <a:pPr>
                  <a:lnSpc>
                    <a:spcPts val="1400"/>
                  </a:lnSpc>
                  <a:tabLst>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Farms</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49" name="TextBox 1"/>
              <p:cNvSpPr txBox="1"/>
              <p:nvPr/>
            </p:nvSpPr>
            <p:spPr>
              <a:xfrm>
                <a:off x="4765963" y="2438400"/>
                <a:ext cx="1026214" cy="1131182"/>
              </a:xfrm>
              <a:prstGeom prst="rect">
                <a:avLst/>
              </a:prstGeom>
              <a:noFill/>
            </p:spPr>
            <p:txBody>
              <a:bodyPr wrap="none" lIns="0" tIns="0" rIns="0" rtlCol="0">
                <a:spAutoFit/>
              </a:bodyPr>
              <a:lstStyle/>
              <a:p>
                <a:pPr>
                  <a:lnSpc>
                    <a:spcPts val="1400"/>
                  </a:lnSpc>
                  <a:tabLst>
                    <a:tab pos="228600" algn="l"/>
                    <a:tab pos="266700" algn="l"/>
                  </a:tabLst>
                </a:pPr>
                <a:r>
                  <a:rPr lang="en-US" altLang="zh-CN" sz="1100" dirty="0" smtClean="0">
                    <a:latin typeface="ＭＳ Ｐゴシック" panose="020B0600070205080204" pitchFamily="50" charset="-128"/>
                    <a:ea typeface="ＭＳ Ｐゴシック" panose="020B0600070205080204" pitchFamily="50" charset="-128"/>
                  </a:rPr>
                  <a:t>Processing</a:t>
                </a:r>
              </a:p>
              <a:p>
                <a:pPr>
                  <a:lnSpc>
                    <a:spcPts val="1400"/>
                  </a:lnSpc>
                  <a:tabLst>
                    <a:tab pos="228600" algn="l"/>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Warehousing</a:t>
                </a:r>
              </a:p>
              <a:p>
                <a:pPr>
                  <a:lnSpc>
                    <a:spcPts val="1400"/>
                  </a:lnSpc>
                  <a:tabLst>
                    <a:tab pos="228600" algn="l"/>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Logistics</a:t>
                </a:r>
              </a:p>
              <a:p>
                <a:pPr>
                  <a:lnSpc>
                    <a:spcPts val="1400"/>
                  </a:lnSpc>
                  <a:tabLst>
                    <a:tab pos="228600" algn="l"/>
                    <a:tab pos="266700" algn="l"/>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After Harvest</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0" name="TextBox 1"/>
              <p:cNvSpPr txBox="1"/>
              <p:nvPr/>
            </p:nvSpPr>
            <p:spPr>
              <a:xfrm>
                <a:off x="7384472" y="2542821"/>
                <a:ext cx="1526058" cy="751590"/>
              </a:xfrm>
              <a:prstGeom prst="rect">
                <a:avLst/>
              </a:prstGeom>
              <a:noFill/>
            </p:spPr>
            <p:txBody>
              <a:bodyPr wrap="non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Supermarket, </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Convenience Store, </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Restaurant etc.</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2" name="TextBox 1"/>
              <p:cNvSpPr txBox="1"/>
              <p:nvPr/>
            </p:nvSpPr>
            <p:spPr>
              <a:xfrm>
                <a:off x="3990109" y="3477126"/>
                <a:ext cx="2597156" cy="334040"/>
              </a:xfrm>
              <a:prstGeom prst="rect">
                <a:avLst/>
              </a:prstGeom>
              <a:noFill/>
            </p:spPr>
            <p:txBody>
              <a:bodyPr wrap="none" lIns="0" tIns="0" rIns="0" rtlCol="0">
                <a:spAutoFit/>
              </a:bodyPr>
              <a:lstStyle/>
              <a:p>
                <a:pPr>
                  <a:lnSpc>
                    <a:spcPts val="1400"/>
                  </a:lnSpc>
                  <a:tabLst/>
                </a:pPr>
                <a:r>
                  <a:rPr lang="en-US" altLang="zh-CN" sz="1100" b="1" dirty="0" smtClean="0">
                    <a:solidFill>
                      <a:srgbClr val="FF0000"/>
                    </a:solidFill>
                    <a:latin typeface="ＭＳ Ｐゴシック" panose="020B0600070205080204" pitchFamily="50" charset="-128"/>
                    <a:ea typeface="ＭＳ Ｐゴシック" panose="020B0600070205080204" pitchFamily="50" charset="-128"/>
                    <a:cs typeface="MS PGothic" pitchFamily="18" charset="0"/>
                  </a:rPr>
                  <a:t>Agriculture Cooperative (AC) , FDI</a:t>
                </a:r>
                <a:endParaRPr lang="en-US" altLang="zh-CN" sz="1100" b="1" dirty="0">
                  <a:solidFill>
                    <a:srgbClr val="FF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3" name="TextBox 1"/>
              <p:cNvSpPr txBox="1"/>
              <p:nvPr/>
            </p:nvSpPr>
            <p:spPr>
              <a:xfrm>
                <a:off x="5638799" y="4526844"/>
                <a:ext cx="1066800" cy="523836"/>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Long Term </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Commitment</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4" name="TextBox 1"/>
              <p:cNvSpPr txBox="1"/>
              <p:nvPr/>
            </p:nvSpPr>
            <p:spPr>
              <a:xfrm>
                <a:off x="4356098" y="4076699"/>
                <a:ext cx="595734" cy="296081"/>
              </a:xfrm>
              <a:prstGeom prst="rect">
                <a:avLst/>
              </a:prstGeom>
              <a:noFill/>
            </p:spPr>
            <p:txBody>
              <a:bodyPr wrap="non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Training</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5" name="TextBox 1"/>
              <p:cNvSpPr txBox="1"/>
              <p:nvPr/>
            </p:nvSpPr>
            <p:spPr>
              <a:xfrm>
                <a:off x="5537199" y="3769783"/>
                <a:ext cx="1140464" cy="523836"/>
              </a:xfrm>
              <a:prstGeom prst="rect">
                <a:avLst/>
              </a:prstGeom>
              <a:noFill/>
            </p:spPr>
            <p:txBody>
              <a:bodyPr wrap="non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Gothic" pitchFamily="18" charset="0"/>
                  </a:rPr>
                  <a:t>Safe Products</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Quality Control</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grpSp>
        <p:sp>
          <p:nvSpPr>
            <p:cNvPr id="41" name="TextBox 40"/>
            <p:cNvSpPr txBox="1"/>
            <p:nvPr/>
          </p:nvSpPr>
          <p:spPr>
            <a:xfrm>
              <a:off x="1066800" y="6045201"/>
              <a:ext cx="1074260" cy="664798"/>
            </a:xfrm>
            <a:prstGeom prst="rect">
              <a:avLst/>
            </a:prstGeom>
            <a:noFill/>
          </p:spPr>
          <p:txBody>
            <a:bodyPr wrap="square" rtlCol="0">
              <a:spAutoFit/>
            </a:bodyPr>
            <a:lstStyle/>
            <a:p>
              <a:r>
                <a:rPr lang="en-US" sz="1200" dirty="0" smtClean="0">
                  <a:latin typeface="ＭＳ Ｐゴシック" panose="020B0600070205080204" pitchFamily="50" charset="-128"/>
                  <a:ea typeface="ＭＳ Ｐゴシック" panose="020B0600070205080204" pitchFamily="50" charset="-128"/>
                </a:rPr>
                <a:t>Financing</a:t>
              </a:r>
            </a:p>
            <a:p>
              <a:r>
                <a:rPr lang="en-US" sz="1200" dirty="0" smtClean="0">
                  <a:latin typeface="ＭＳ Ｐゴシック" panose="020B0600070205080204" pitchFamily="50" charset="-128"/>
                  <a:ea typeface="ＭＳ Ｐゴシック" panose="020B0600070205080204" pitchFamily="50" charset="-128"/>
                </a:rPr>
                <a:t>Insurance</a:t>
              </a:r>
              <a:endParaRPr lang="en-US" sz="1200" dirty="0">
                <a:latin typeface="ＭＳ Ｐゴシック" panose="020B0600070205080204" pitchFamily="50" charset="-128"/>
                <a:ea typeface="ＭＳ Ｐゴシック" panose="020B0600070205080204" pitchFamily="50" charset="-128"/>
              </a:endParaRPr>
            </a:p>
          </p:txBody>
        </p:sp>
      </p:grpSp>
      <p:sp>
        <p:nvSpPr>
          <p:cNvPr id="56" name="TextBox 1"/>
          <p:cNvSpPr txBox="1"/>
          <p:nvPr/>
        </p:nvSpPr>
        <p:spPr>
          <a:xfrm>
            <a:off x="5943600" y="4114802"/>
            <a:ext cx="838200" cy="353943"/>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Long Term </a:t>
            </a:r>
          </a:p>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Commitment</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sp>
        <p:nvSpPr>
          <p:cNvPr id="58" name="TextBox 1"/>
          <p:cNvSpPr txBox="1"/>
          <p:nvPr/>
        </p:nvSpPr>
        <p:spPr>
          <a:xfrm>
            <a:off x="4495800" y="2895602"/>
            <a:ext cx="1143000" cy="353943"/>
          </a:xfrm>
          <a:prstGeom prst="rect">
            <a:avLst/>
          </a:prstGeom>
          <a:noFill/>
        </p:spPr>
        <p:txBody>
          <a:bodyPr wrap="square" lIns="0" tIns="0" rIns="0" rtlCol="0">
            <a:spAutoFit/>
          </a:bodyPr>
          <a:lstStyle/>
          <a:p>
            <a:pPr>
              <a:lnSpc>
                <a:spcPts val="1200"/>
              </a:lnSpc>
              <a:tabLst/>
            </a:pPr>
            <a:r>
              <a:rPr lang="en-US" altLang="zh-CN" sz="1100" dirty="0" smtClean="0">
                <a:solidFill>
                  <a:srgbClr val="000000"/>
                </a:solidFill>
                <a:latin typeface="ＭＳ Ｐゴシック" panose="020B0600070205080204" pitchFamily="50" charset="-128"/>
                <a:ea typeface="ＭＳ Ｐゴシック" panose="020B0600070205080204" pitchFamily="50" charset="-128"/>
                <a:cs typeface="MS PGothic" pitchFamily="18" charset="0"/>
              </a:rPr>
              <a:t>Whole Seller, Distributor</a:t>
            </a:r>
            <a:endParaRPr lang="en-US" altLang="zh-CN" sz="1100" dirty="0">
              <a:solidFill>
                <a:srgbClr val="000000"/>
              </a:solidFill>
              <a:latin typeface="ＭＳ Ｐゴシック" panose="020B0600070205080204" pitchFamily="50" charset="-128"/>
              <a:ea typeface="ＭＳ Ｐゴシック" panose="020B0600070205080204" pitchFamily="50" charset="-128"/>
              <a:cs typeface="MS PGothic" pitchFamily="18" charset="0"/>
            </a:endParaRPr>
          </a:p>
        </p:txBody>
      </p:sp>
      <p:cxnSp>
        <p:nvCxnSpPr>
          <p:cNvPr id="62" name="Straight Connector 61"/>
          <p:cNvCxnSpPr/>
          <p:nvPr/>
        </p:nvCxnSpPr>
        <p:spPr>
          <a:xfrm>
            <a:off x="4648200" y="1143000"/>
            <a:ext cx="838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3505200" y="2286000"/>
            <a:ext cx="2286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962400" y="1905000"/>
            <a:ext cx="4800600" cy="707886"/>
          </a:xfrm>
          <a:prstGeom prst="rect">
            <a:avLst/>
          </a:prstGeom>
          <a:noFill/>
        </p:spPr>
        <p:txBody>
          <a:bodyPr wrap="square" rtlCol="0">
            <a:spAutoFit/>
          </a:bodyPr>
          <a:lstStyle/>
          <a:p>
            <a:r>
              <a:rPr lang="en-US" sz="1000" dirty="0" smtClean="0">
                <a:solidFill>
                  <a:srgbClr val="FF0000"/>
                </a:solidFill>
              </a:rPr>
              <a:t>Sixth Industry: Vertical Integration of Agriculture, Forestry and Fishery businesses into processing and distribution. 1 multiple by 2 and 3 comes to 6 based on the classic category of Primary Industry of Agriculture, Secondary Industry of Manufacturing and Third Industry of service .</a:t>
            </a:r>
            <a:endParaRPr lang="en-US" sz="1000" dirty="0">
              <a:solidFill>
                <a:srgbClr val="FF0000"/>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TotalTime>
  <Words>1485</Words>
  <Application>Microsoft Office PowerPoint</Application>
  <PresentationFormat>On-screen Show (4:3)</PresentationFormat>
  <Paragraphs>212</Paragraphs>
  <Slides>6</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vt:i4>
      </vt:variant>
    </vt:vector>
  </HeadingPairs>
  <TitlesOfParts>
    <vt:vector size="9" baseType="lpstr">
      <vt:lpstr>Office Theme</vt:lpstr>
      <vt:lpstr>think-cell Slide</vt:lpstr>
      <vt:lpstr>Presentation</vt:lpstr>
      <vt:lpstr>Slide 1</vt:lpstr>
      <vt:lpstr>MAJOR AGRICULTURE TYPE IN VIETNAM BY AREA</vt:lpstr>
      <vt:lpstr>Slide 3</vt:lpstr>
      <vt:lpstr>Slide 4</vt:lpstr>
      <vt:lpstr>Agribusiness Japan Desk</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37</cp:revision>
  <dcterms:created xsi:type="dcterms:W3CDTF">2016-11-14T07:26:22Z</dcterms:created>
  <dcterms:modified xsi:type="dcterms:W3CDTF">2017-03-07T08:48:25Z</dcterms:modified>
</cp:coreProperties>
</file>